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
      <p:font typeface="Inter SemiBold"/>
      <p:regular r:id="rId60"/>
      <p:bold r:id="rId61"/>
      <p:italic r:id="rId62"/>
      <p:boldItalic r:id="rId63"/>
    </p:embeddedFont>
    <p:embeddedFont>
      <p:font typeface="Inter"/>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E4C27E-E34F-443B-AAE4-23CDA671B4E0}">
  <a:tblStyle styleId="{E2E4C27E-E34F-443B-AAE4-23CDA671B4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9DCD36-3D8C-47AF-A58D-0EED3907876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SemiBold-italic.fntdata"/><Relationship Id="rId61" Type="http://schemas.openxmlformats.org/officeDocument/2006/relationships/font" Target="fonts/InterSemiBold-bold.fntdata"/><Relationship Id="rId20" Type="http://schemas.openxmlformats.org/officeDocument/2006/relationships/slide" Target="slides/slide14.xml"/><Relationship Id="rId64" Type="http://schemas.openxmlformats.org/officeDocument/2006/relationships/font" Target="fonts/Inter-regular.fntdata"/><Relationship Id="rId63" Type="http://schemas.openxmlformats.org/officeDocument/2006/relationships/font" Target="fonts/InterSemiBold-boldItalic.fntdata"/><Relationship Id="rId22" Type="http://schemas.openxmlformats.org/officeDocument/2006/relationships/slide" Target="slides/slide16.xml"/><Relationship Id="rId66" Type="http://schemas.openxmlformats.org/officeDocument/2006/relationships/font" Target="fonts/Inter-italic.fntdata"/><Relationship Id="rId21" Type="http://schemas.openxmlformats.org/officeDocument/2006/relationships/slide" Target="slides/slide15.xml"/><Relationship Id="rId65" Type="http://schemas.openxmlformats.org/officeDocument/2006/relationships/font" Target="fonts/Inter-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Inter-boldItalic.fntdata"/><Relationship Id="rId60" Type="http://schemas.openxmlformats.org/officeDocument/2006/relationships/font" Target="fonts/InterSemiBo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ABCGCf8cJOE&amp;t=43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12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12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127" TargetMode="External"/><Relationship Id="rId3" Type="http://schemas.openxmlformats.org/officeDocument/2006/relationships/hyperlink" Target="https://www.youtube.com/watch?v=fOctJB4kVlM&amp;t=19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19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251" TargetMode="External"/><Relationship Id="rId3" Type="http://schemas.openxmlformats.org/officeDocument/2006/relationships/hyperlink" Target="https://www.youtube.com/watch?v=fOctJB4kVlM&amp;t=31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OctJB4kVlM&amp;t=377" TargetMode="External"/><Relationship Id="rId3" Type="http://schemas.openxmlformats.org/officeDocument/2006/relationships/hyperlink" Target="https://www.youtube.com/watch?v=fOctJB4kVlM&amp;t=439"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Graph Neural Networks</a:t>
            </a:r>
            <a:endParaRPr/>
          </a:p>
          <a:p>
            <a:pPr indent="-298450" lvl="0" marL="457200" rtl="0" algn="l">
              <a:spcBef>
                <a:spcPts val="0"/>
              </a:spcBef>
              <a:spcAft>
                <a:spcPts val="0"/>
              </a:spcAft>
              <a:buSzPts val="1100"/>
              <a:buChar char="●"/>
            </a:pPr>
            <a:r>
              <a:rPr lang="en-GB"/>
              <a:t>Introduction to Graph Neural Networks</a:t>
            </a:r>
            <a:endParaRPr/>
          </a:p>
          <a:p>
            <a:pPr indent="-298450" lvl="0" marL="457200" rtl="0" algn="l">
              <a:spcBef>
                <a:spcPts val="0"/>
              </a:spcBef>
              <a:spcAft>
                <a:spcPts val="0"/>
              </a:spcAft>
              <a:buSzPts val="1100"/>
              <a:buChar char="●"/>
            </a:pPr>
            <a:r>
              <a:rPr lang="en-GB"/>
              <a:t>Adjacency matrix represents the connections in a graph</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4ab8e31e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4ab8e31e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 Neural Networks use message passing to construct node embeddings and update node features.</a:t>
            </a:r>
            <a:endParaRPr/>
          </a:p>
          <a:p>
            <a:pPr indent="-298450" lvl="0" marL="457200" rtl="0" algn="l">
              <a:spcBef>
                <a:spcPts val="0"/>
              </a:spcBef>
              <a:spcAft>
                <a:spcPts val="0"/>
              </a:spcAft>
              <a:buSzPts val="1100"/>
              <a:buChar char="●"/>
            </a:pPr>
            <a:r>
              <a:rPr lang="en-GB"/>
              <a:t>Node embeddings contain compressed knowledge about other nodes and edges.</a:t>
            </a:r>
            <a:endParaRPr/>
          </a:p>
          <a:p>
            <a:pPr indent="-298450" lvl="0" marL="457200" rtl="0" algn="l">
              <a:spcBef>
                <a:spcPts val="0"/>
              </a:spcBef>
              <a:spcAft>
                <a:spcPts val="0"/>
              </a:spcAft>
              <a:buSzPts val="1100"/>
              <a:buChar char="●"/>
            </a:pPr>
            <a:r>
              <a:rPr lang="en-GB"/>
              <a:t>Graph convolutions extend convolutions to graph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4ab8e31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4ab8e31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 Neural Networks use neighborhood information to create new embedding vector</a:t>
            </a:r>
            <a:endParaRPr/>
          </a:p>
          <a:p>
            <a:pPr indent="-298450" lvl="0" marL="457200" rtl="0" algn="l">
              <a:spcBef>
                <a:spcPts val="0"/>
              </a:spcBef>
              <a:spcAft>
                <a:spcPts val="0"/>
              </a:spcAft>
              <a:buSzPts val="1100"/>
              <a:buChar char="●"/>
            </a:pPr>
            <a:r>
              <a:rPr lang="en-GB"/>
              <a:t>Each node in a graph collects information from its neighboring nodes</a:t>
            </a:r>
            <a:endParaRPr/>
          </a:p>
          <a:p>
            <a:pPr indent="-298450" lvl="0" marL="457200" rtl="0" algn="l">
              <a:spcBef>
                <a:spcPts val="0"/>
              </a:spcBef>
              <a:spcAft>
                <a:spcPts val="0"/>
              </a:spcAft>
              <a:buSzPts val="1100"/>
              <a:buChar char="●"/>
            </a:pPr>
            <a:r>
              <a:rPr lang="en-GB"/>
              <a:t>This process is called message passing and is done simultaneously for all nodes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4ab8e31e0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a4ab8e31e0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Message passing updates node embeddings by combining information from neighbors.</a:t>
            </a:r>
            <a:endParaRPr/>
          </a:p>
          <a:p>
            <a:pPr indent="-298450" lvl="0" marL="457200" rtl="0" algn="l">
              <a:spcBef>
                <a:spcPts val="0"/>
              </a:spcBef>
              <a:spcAft>
                <a:spcPts val="0"/>
              </a:spcAft>
              <a:buSzPts val="1100"/>
              <a:buChar char="●"/>
            </a:pPr>
            <a:r>
              <a:rPr lang="en-GB"/>
              <a:t>Node states are denoted with h and aggregation is done on neighbor states.</a:t>
            </a:r>
            <a:endParaRPr/>
          </a:p>
          <a:p>
            <a:pPr indent="-298450" lvl="0" marL="457200" rtl="0" algn="l">
              <a:spcBef>
                <a:spcPts val="0"/>
              </a:spcBef>
              <a:spcAft>
                <a:spcPts val="0"/>
              </a:spcAft>
              <a:buSzPts val="1100"/>
              <a:buChar char="●"/>
            </a:pPr>
            <a:r>
              <a:rPr lang="en-GB"/>
              <a:t>New embeddings are generated for every node in the graph through message passing.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4ab8e31e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4ab8e31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 Neural Networks (GNNs) learn embeddings by combining node information in a local neighborhood</a:t>
            </a:r>
            <a:endParaRPr/>
          </a:p>
          <a:p>
            <a:pPr indent="-298450" lvl="0" marL="457200" rtl="0" algn="l">
              <a:spcBef>
                <a:spcPts val="0"/>
              </a:spcBef>
              <a:spcAft>
                <a:spcPts val="0"/>
              </a:spcAft>
              <a:buSzPts val="1100"/>
              <a:buChar char="●"/>
            </a:pPr>
            <a:r>
              <a:rPr lang="en-GB"/>
              <a:t>GNNs update node embeddings using the current node embedding and state messages from its neighbors</a:t>
            </a:r>
            <a:endParaRPr/>
          </a:p>
          <a:p>
            <a:pPr indent="-298450" lvl="0" marL="457200" rtl="0" algn="l">
              <a:spcBef>
                <a:spcPts val="0"/>
              </a:spcBef>
              <a:spcAft>
                <a:spcPts val="0"/>
              </a:spcAft>
              <a:buSzPts val="1100"/>
              <a:buChar char="●"/>
            </a:pPr>
            <a:r>
              <a:rPr lang="en-GB"/>
              <a:t>Node embeddings in GNNs contain feature-based and structural information about the graph</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Graph neural networks can understand the neighbors and neighbor neighbors of each node.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By visualizing the computation graph, we can see which nodes are the direct neighbors of a specific node.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The number of layers in a GNN determines how many neighborhood hops are performed.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4ab8e31e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4ab8e31e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Over-smoothing can occur when too many message passing layers are stacked in a GNN.</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The node embeddings contain most of the information after the second layer.</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Continuously combining these states over many more layers can make all node states indistinguishable from each other.</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4ab8e31e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a4ab8e31e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07:10</a:t>
            </a:r>
            <a:r>
              <a:rPr lang="en-GB">
                <a:solidFill>
                  <a:schemeClr val="dk1"/>
                </a:solidFill>
              </a:rPr>
              <a:t> Combining neighbor states and yellow node state to get a new embedding for the yellow node.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Different variants of message passing graph neural networks use the same basic formula.</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Various operations like mean, max, recurrent neural networks have been used for update and aggregation functions.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4ab8e31e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a4ab8e31e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Variants of Graph Neural Networks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Work using multi-layer perceptrons for aggregate operation with learnable weights.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Popular paper applied attention mechanism to consider importance of neighbor features for aggregation.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910370a7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910370a7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910370a7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910370a7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10370a7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10370a7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9bd37d0c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9bd37d0c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a:t>Graphs consist of nodes and connections called edges</a:t>
            </a:r>
            <a:endParaRPr/>
          </a:p>
          <a:p>
            <a:pPr indent="-298450" lvl="0" marL="457200" rtl="0" algn="l">
              <a:lnSpc>
                <a:spcPct val="115000"/>
              </a:lnSpc>
              <a:spcBef>
                <a:spcPts val="0"/>
              </a:spcBef>
              <a:spcAft>
                <a:spcPts val="0"/>
              </a:spcAft>
              <a:buClr>
                <a:schemeClr val="dk1"/>
              </a:buClr>
              <a:buSzPts val="1100"/>
              <a:buChar char="●"/>
            </a:pPr>
            <a:r>
              <a:rPr lang="en-GB"/>
              <a:t>Adjacency matrix represents the connections in a graph</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910370a7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910370a7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10370a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910370a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10370a7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910370a7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910370a7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910370a7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910370a7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910370a7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910370a7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910370a7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910370a7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910370a7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10370a77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10370a77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910370a77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910370a77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910370a7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910370a7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99bd37d0c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99bd37d0c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Graphs are used to represent structures like molecules and social networks.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The node features in a graph can represent attributes like atom type or number of protons.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The edge features in a graph can represent additional information like bond type.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910370a77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910370a77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910370a77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910370a77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910370a77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910370a77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910370a77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910370a77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910370a77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910370a77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910370a7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910370a7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910370a77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910370a77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910370a77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910370a77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910370a7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910370a7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910370a77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910370a77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9bd37d0c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99bd37d0c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rPr lang="en-GB" u="sng">
                <a:solidFill>
                  <a:schemeClr val="hlink"/>
                </a:solidFill>
                <a:hlinkClick r:id="rId2"/>
              </a:rPr>
              <a:t>02:07</a:t>
            </a:r>
            <a:r>
              <a:rPr lang="en-GB">
                <a:solidFill>
                  <a:schemeClr val="dk1"/>
                </a:solidFill>
              </a:rPr>
              <a:t> Graph data can be used for note-level predictions and link predictions in machine learning.</a:t>
            </a:r>
            <a:endParaRPr>
              <a:solidFill>
                <a:schemeClr val="dk1"/>
              </a:solidFill>
            </a:endParaRPr>
          </a:p>
          <a:p>
            <a:pPr indent="0" lvl="0" marL="0" rtl="0" algn="l">
              <a:spcBef>
                <a:spcPts val="0"/>
              </a:spcBef>
              <a:spcAft>
                <a:spcPts val="0"/>
              </a:spcAft>
              <a:buNone/>
            </a:pPr>
            <a:r>
              <a:rPr lang="en-GB">
                <a:solidFill>
                  <a:schemeClr val="dk1"/>
                </a:solidFill>
              </a:rPr>
              <a:t>Note-level predictions involve inferring attributes or classifying unlabeled nodes using information from other nodes in the graph.</a:t>
            </a:r>
            <a:endParaRPr>
              <a:solidFill>
                <a:schemeClr val="dk1"/>
              </a:solidFill>
            </a:endParaRPr>
          </a:p>
          <a:p>
            <a:pPr indent="0" lvl="0" marL="0" rtl="0" algn="l">
              <a:spcBef>
                <a:spcPts val="0"/>
              </a:spcBef>
              <a:spcAft>
                <a:spcPts val="0"/>
              </a:spcAft>
              <a:buNone/>
            </a:pPr>
            <a:r>
              <a:rPr lang="en-GB">
                <a:solidFill>
                  <a:schemeClr val="dk1"/>
                </a:solidFill>
              </a:rPr>
              <a:t>Link predictions involve predicting connections between nodes in a graph, such as predicting customer connections for companies.</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910370a77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910370a77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910370a77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910370a77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910370a77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910370a77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910370a77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910370a77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910370a77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910370a77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910370a77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10370a77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910370a77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910370a77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910370a77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910370a77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910370a77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910370a77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910370a77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910370a77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99bd37d0c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99bd37d0c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GB" u="sng">
                <a:solidFill>
                  <a:schemeClr val="hlink"/>
                </a:solidFill>
                <a:hlinkClick r:id="rId2"/>
              </a:rPr>
              <a:t>02:07</a:t>
            </a:r>
            <a:r>
              <a:rPr lang="en-GB">
                <a:solidFill>
                  <a:schemeClr val="dk1"/>
                </a:solidFill>
              </a:rPr>
              <a:t> Graph data can be used for note-level predictions and link predictions in machine learning.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Note-level predictions involve inferring attributes or classifying unlabeled nodes using information from other nodes in the graph.</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predictions involve predicting connections between nodes in a graph, such as predicting customer connections for companies.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99bd37d0c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99bd37d0c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u="sng">
                <a:solidFill>
                  <a:schemeClr val="hlink"/>
                </a:solidFill>
                <a:hlinkClick r:id="rId2"/>
              </a:rPr>
              <a:t>02:07</a:t>
            </a:r>
            <a:r>
              <a:rPr lang="en-GB">
                <a:solidFill>
                  <a:schemeClr val="dk1"/>
                </a:solidFill>
              </a:rPr>
              <a:t> Graph data can be used for note-level predictions and link predictions in machine learning.</a:t>
            </a:r>
            <a:br>
              <a:rPr lang="en-GB"/>
            </a:br>
            <a:r>
              <a:rPr lang="en-GB"/>
              <a:t>Note-level predictions involve inferring attributes or classifying unlabeled nodes using information from other nodes in the graph.</a:t>
            </a:r>
            <a:endParaRPr/>
          </a:p>
          <a:p>
            <a:pPr indent="0" lvl="0" marL="0" rtl="0" algn="l">
              <a:lnSpc>
                <a:spcPct val="115000"/>
              </a:lnSpc>
              <a:spcBef>
                <a:spcPts val="1200"/>
              </a:spcBef>
              <a:spcAft>
                <a:spcPts val="0"/>
              </a:spcAft>
              <a:buClr>
                <a:schemeClr val="dk1"/>
              </a:buClr>
              <a:buSzPts val="1100"/>
              <a:buFont typeface="Arial"/>
              <a:buNone/>
            </a:pPr>
            <a:r>
              <a:rPr lang="en-GB"/>
              <a:t>Link predictions involve predicting connections between nodes in a graph, such as predicting customer connections for companies.</a:t>
            </a:r>
            <a:endParaRPr/>
          </a:p>
          <a:p>
            <a:pPr indent="0" lvl="0" marL="0" rtl="0" algn="l">
              <a:lnSpc>
                <a:spcPct val="115000"/>
              </a:lnSpc>
              <a:spcBef>
                <a:spcPts val="1200"/>
              </a:spcBef>
              <a:spcAft>
                <a:spcPts val="0"/>
              </a:spcAft>
              <a:buClr>
                <a:schemeClr val="dk1"/>
              </a:buClr>
              <a:buSzPts val="1100"/>
              <a:buFont typeface="Arial"/>
              <a:buNone/>
            </a:pPr>
            <a:r>
              <a:rPr lang="en-GB" u="sng">
                <a:solidFill>
                  <a:schemeClr val="hlink"/>
                </a:solidFill>
                <a:hlinkClick r:id="rId3"/>
              </a:rPr>
              <a:t>03:10</a:t>
            </a:r>
            <a:r>
              <a:rPr lang="en-GB">
                <a:solidFill>
                  <a:schemeClr val="dk1"/>
                </a:solidFill>
              </a:rPr>
              <a:t> Graph data poses difficulties due to its dynamic size and shape.</a:t>
            </a:r>
            <a:endParaRPr/>
          </a:p>
          <a:p>
            <a:pPr indent="-298450" lvl="0" marL="457200" rtl="0" algn="l">
              <a:lnSpc>
                <a:spcPct val="115000"/>
              </a:lnSpc>
              <a:spcBef>
                <a:spcPts val="1200"/>
              </a:spcBef>
              <a:spcAft>
                <a:spcPts val="0"/>
              </a:spcAft>
              <a:buClr>
                <a:schemeClr val="dk1"/>
              </a:buClr>
              <a:buSzPts val="1100"/>
              <a:buChar char="●"/>
            </a:pPr>
            <a:r>
              <a:rPr lang="en-GB"/>
              <a:t>Graph Neural Networks (GNNs) extend classical feed-forward models to handle graph data.</a:t>
            </a:r>
            <a:endParaRPr/>
          </a:p>
          <a:p>
            <a:pPr indent="-298450" lvl="0" marL="457200" rtl="0" algn="l">
              <a:lnSpc>
                <a:spcPct val="115000"/>
              </a:lnSpc>
              <a:spcBef>
                <a:spcPts val="0"/>
              </a:spcBef>
              <a:spcAft>
                <a:spcPts val="0"/>
              </a:spcAft>
              <a:buClr>
                <a:schemeClr val="dk1"/>
              </a:buClr>
              <a:buSzPts val="1100"/>
              <a:buChar char="●"/>
            </a:pPr>
            <a:r>
              <a:rPr lang="en-GB"/>
              <a:t>GNNs cope with the varying size and shape of graph data, making it suitable for tasks like drug identification.</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4ab8e31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4ab8e31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03:10</a:t>
            </a:r>
            <a:r>
              <a:rPr lang="en-GB">
                <a:solidFill>
                  <a:schemeClr val="dk1"/>
                </a:solidFill>
              </a:rPr>
              <a:t> Graph data poses difficulties due to its dynamic size and shape.</a:t>
            </a:r>
            <a:endParaRPr/>
          </a:p>
          <a:p>
            <a:pPr indent="0" lvl="0" marL="0" rtl="0" algn="l">
              <a:spcBef>
                <a:spcPts val="0"/>
              </a:spcBef>
              <a:spcAft>
                <a:spcPts val="0"/>
              </a:spcAft>
              <a:buNone/>
            </a:pPr>
            <a:r>
              <a:rPr lang="en-GB"/>
              <a:t>Graph Neural Networks (GNNs) extend classical feed-forward models to handle graph data.</a:t>
            </a:r>
            <a:endParaRPr/>
          </a:p>
          <a:p>
            <a:pPr indent="0" lvl="0" marL="0" rtl="0" algn="l">
              <a:spcBef>
                <a:spcPts val="0"/>
              </a:spcBef>
              <a:spcAft>
                <a:spcPts val="0"/>
              </a:spcAft>
              <a:buNone/>
            </a:pPr>
            <a:r>
              <a:rPr lang="en-GB"/>
              <a:t>GNNs cope with the varying size and shape of graph data, making it suitable for tasks like drug identification.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4ab8e31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4ab8e31e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04:11</a:t>
            </a:r>
            <a:r>
              <a:rPr lang="en-GB">
                <a:solidFill>
                  <a:schemeClr val="dk1"/>
                </a:solidFill>
              </a:rPr>
              <a:t> Handling arbitrary input shapes, isomorphism, and non-euclidean structure in graph data.</a:t>
            </a:r>
            <a:endParaRPr>
              <a:solidFill>
                <a:schemeClr val="dk1"/>
              </a:solidFill>
            </a:endParaRPr>
          </a:p>
          <a:p>
            <a:pPr indent="0" lvl="0" marL="0" rtl="0" algn="l">
              <a:spcBef>
                <a:spcPts val="0"/>
              </a:spcBef>
              <a:spcAft>
                <a:spcPts val="0"/>
              </a:spcAft>
              <a:buNone/>
            </a:pPr>
            <a:r>
              <a:rPr lang="en-GB">
                <a:solidFill>
                  <a:schemeClr val="dk1"/>
                </a:solidFill>
              </a:rPr>
              <a:t>Resizing, padding, and cropping images do not apply to graph data.</a:t>
            </a:r>
            <a:endParaRPr>
              <a:solidFill>
                <a:schemeClr val="dk1"/>
              </a:solidFill>
            </a:endParaRPr>
          </a:p>
          <a:p>
            <a:pPr indent="0" lvl="0" marL="0" rtl="0" algn="l">
              <a:spcBef>
                <a:spcPts val="0"/>
              </a:spcBef>
              <a:spcAft>
                <a:spcPts val="0"/>
              </a:spcAft>
              <a:buNone/>
            </a:pPr>
            <a:r>
              <a:rPr lang="en-GB">
                <a:solidFill>
                  <a:schemeClr val="dk1"/>
                </a:solidFill>
              </a:rPr>
              <a:t>Graph algorithms need to be permutation invariant and not sensitive to changes in node order.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u="sng">
                <a:solidFill>
                  <a:schemeClr val="hlink"/>
                </a:solidFill>
                <a:hlinkClick r:id="rId3"/>
              </a:rPr>
              <a:t>05:13</a:t>
            </a:r>
            <a:r>
              <a:rPr lang="en-GB">
                <a:solidFill>
                  <a:schemeClr val="dk1"/>
                </a:solidFill>
              </a:rPr>
              <a:t> The fundamental idea of GNNs is to learn a suitable representation of graph data.</a:t>
            </a:r>
            <a:endParaRPr>
              <a:solidFill>
                <a:schemeClr val="dk1"/>
              </a:solidFill>
            </a:endParaRPr>
          </a:p>
          <a:p>
            <a:pPr indent="0" lvl="0" marL="0" rtl="0" algn="l">
              <a:spcBef>
                <a:spcPts val="0"/>
              </a:spcBef>
              <a:spcAft>
                <a:spcPts val="0"/>
              </a:spcAft>
              <a:buNone/>
            </a:pPr>
            <a:r>
              <a:rPr lang="en-GB">
                <a:solidFill>
                  <a:schemeClr val="dk1"/>
                </a:solidFill>
              </a:rPr>
              <a:t>GNNs incorporate the edge information between nodes to define space and distance metrics.</a:t>
            </a:r>
            <a:endParaRPr>
              <a:solidFill>
                <a:schemeClr val="dk1"/>
              </a:solidFill>
            </a:endParaRPr>
          </a:p>
          <a:p>
            <a:pPr indent="0" lvl="0" marL="0" rtl="0" algn="l">
              <a:spcBef>
                <a:spcPts val="0"/>
              </a:spcBef>
              <a:spcAft>
                <a:spcPts val="0"/>
              </a:spcAft>
              <a:buNone/>
            </a:pPr>
            <a:r>
              <a:rPr lang="en-GB">
                <a:solidFill>
                  <a:schemeClr val="dk1"/>
                </a:solidFill>
              </a:rPr>
              <a:t>GNNs use all the information about the graph, including node features and connections stored in an adjacency matrix, to generate node embeddings that contain structural and feature information of other nodes.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4ab8e31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4ab8e31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06:17</a:t>
            </a:r>
            <a:r>
              <a:rPr lang="en-GB">
                <a:solidFill>
                  <a:schemeClr val="dk1"/>
                </a:solidFill>
              </a:rPr>
              <a:t> Graph Neural Networks can be used for node-level predictions as well as graph-level predictions.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For node-level predictions, the node embedding of a specific unlabeled node is used to obtain a prediction.</a:t>
            </a:r>
            <a:endParaRPr>
              <a:solidFill>
                <a:schemeClr val="dk1"/>
              </a:solidFill>
            </a:endParaRPr>
          </a:p>
          <a:p>
            <a:pPr indent="0" lvl="0" marL="0" rtl="0" algn="l">
              <a:spcBef>
                <a:spcPts val="0"/>
              </a:spcBef>
              <a:spcAft>
                <a:spcPts val="0"/>
              </a:spcAft>
              <a:buNone/>
            </a:pPr>
            <a:r>
              <a:rPr lang="en-GB">
                <a:solidFill>
                  <a:schemeClr val="dk1"/>
                </a:solidFill>
              </a:rPr>
              <a:t>For graph-level predictions, all the node embeddings are combined in a certain way to get a representation of the whole graph. Pooling operations can be included to compress the graph into a fixed size vector.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u="sng">
                <a:solidFill>
                  <a:schemeClr val="hlink"/>
                </a:solidFill>
                <a:hlinkClick r:id="rId3"/>
              </a:rPr>
              <a:t>07:19</a:t>
            </a:r>
            <a:r>
              <a:rPr lang="en-GB">
                <a:solidFill>
                  <a:schemeClr val="dk1"/>
                </a:solidFill>
              </a:rPr>
              <a:t> Graph Neural Networks use node and edge information to create node embeddings.</a:t>
            </a:r>
            <a:endParaRPr>
              <a:solidFill>
                <a:schemeClr val="dk1"/>
              </a:solidFill>
            </a:endParaRPr>
          </a:p>
          <a:p>
            <a:pPr indent="0" lvl="0" marL="0" rtl="0" algn="l">
              <a:spcBef>
                <a:spcPts val="0"/>
              </a:spcBef>
              <a:spcAft>
                <a:spcPts val="0"/>
              </a:spcAft>
              <a:buNone/>
            </a:pPr>
            <a:r>
              <a:rPr lang="en-GB">
                <a:solidFill>
                  <a:schemeClr val="dk1"/>
                </a:solidFill>
              </a:rPr>
              <a:t>Node feature vectors contain properties such as atom type and number of protons.</a:t>
            </a:r>
            <a:endParaRPr>
              <a:solidFill>
                <a:schemeClr val="dk1"/>
              </a:solidFill>
            </a:endParaRPr>
          </a:p>
          <a:p>
            <a:pPr indent="0" lvl="0" marL="0" rtl="0" algn="l">
              <a:spcBef>
                <a:spcPts val="0"/>
              </a:spcBef>
              <a:spcAft>
                <a:spcPts val="0"/>
              </a:spcAft>
              <a:buNone/>
            </a:pPr>
            <a:r>
              <a:rPr lang="en-GB">
                <a:solidFill>
                  <a:schemeClr val="dk1"/>
                </a:solidFill>
              </a:rPr>
              <a:t>Edge features are also processed and combined into node embeddings.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5.png"/><Relationship Id="rId13" Type="http://schemas.openxmlformats.org/officeDocument/2006/relationships/image" Target="../media/image38.png"/><Relationship Id="rId12"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39.png"/><Relationship Id="rId15" Type="http://schemas.openxmlformats.org/officeDocument/2006/relationships/image" Target="../media/image37.png"/><Relationship Id="rId1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26.png"/><Relationship Id="rId7" Type="http://schemas.openxmlformats.org/officeDocument/2006/relationships/image" Target="../media/image40.png"/><Relationship Id="rId8"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49.png"/><Relationship Id="rId7"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54.png"/><Relationship Id="rId7" Type="http://schemas.openxmlformats.org/officeDocument/2006/relationships/image" Target="../media/image64.png"/><Relationship Id="rId8"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1.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27.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GNN - GCN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3">
            <a:alphaModFix/>
          </a:blip>
          <a:srcRect b="0" l="0" r="0" t="5204"/>
          <a:stretch/>
        </p:blipFill>
        <p:spPr>
          <a:xfrm>
            <a:off x="-242375" y="261125"/>
            <a:ext cx="9386373" cy="4752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90477" y="365123"/>
            <a:ext cx="8839200" cy="436090"/>
          </a:xfrm>
          <a:prstGeom prst="rect">
            <a:avLst/>
          </a:prstGeom>
          <a:noFill/>
          <a:ln>
            <a:noFill/>
          </a:ln>
        </p:spPr>
      </p:pic>
      <p:pic>
        <p:nvPicPr>
          <p:cNvPr id="131" name="Google Shape;131;p22"/>
          <p:cNvPicPr preferRelativeResize="0"/>
          <p:nvPr/>
        </p:nvPicPr>
        <p:blipFill>
          <a:blip r:embed="rId4">
            <a:alphaModFix/>
          </a:blip>
          <a:stretch>
            <a:fillRect/>
          </a:stretch>
        </p:blipFill>
        <p:spPr>
          <a:xfrm>
            <a:off x="152400" y="1293972"/>
            <a:ext cx="8839198" cy="20792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435313" y="152400"/>
            <a:ext cx="8273376" cy="4838700"/>
          </a:xfrm>
          <a:prstGeom prst="rect">
            <a:avLst/>
          </a:prstGeom>
          <a:noFill/>
          <a:ln>
            <a:noFill/>
          </a:ln>
        </p:spPr>
      </p:pic>
      <p:pic>
        <p:nvPicPr>
          <p:cNvPr id="137" name="Google Shape;137;p23"/>
          <p:cNvPicPr preferRelativeResize="0"/>
          <p:nvPr/>
        </p:nvPicPr>
        <p:blipFill rotWithShape="1">
          <a:blip r:embed="rId4">
            <a:alphaModFix/>
          </a:blip>
          <a:srcRect b="-1423" l="-3159" r="3159" t="28796"/>
          <a:stretch/>
        </p:blipFill>
        <p:spPr>
          <a:xfrm>
            <a:off x="174725" y="1407900"/>
            <a:ext cx="8794548" cy="373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435313" y="152400"/>
            <a:ext cx="8273376" cy="4838700"/>
          </a:xfrm>
          <a:prstGeom prst="rect">
            <a:avLst/>
          </a:prstGeom>
          <a:noFill/>
          <a:ln>
            <a:noFill/>
          </a:ln>
        </p:spPr>
      </p:pic>
      <p:pic>
        <p:nvPicPr>
          <p:cNvPr id="143" name="Google Shape;143;p24"/>
          <p:cNvPicPr preferRelativeResize="0"/>
          <p:nvPr/>
        </p:nvPicPr>
        <p:blipFill>
          <a:blip r:embed="rId4">
            <a:alphaModFix/>
          </a:blip>
          <a:stretch>
            <a:fillRect/>
          </a:stretch>
        </p:blipFill>
        <p:spPr>
          <a:xfrm>
            <a:off x="51325" y="1375064"/>
            <a:ext cx="9144001" cy="3801322"/>
          </a:xfrm>
          <a:prstGeom prst="rect">
            <a:avLst/>
          </a:prstGeom>
          <a:noFill/>
          <a:ln>
            <a:noFill/>
          </a:ln>
        </p:spPr>
      </p:pic>
      <p:pic>
        <p:nvPicPr>
          <p:cNvPr id="144" name="Google Shape;144;p24"/>
          <p:cNvPicPr preferRelativeResize="0"/>
          <p:nvPr/>
        </p:nvPicPr>
        <p:blipFill rotWithShape="1">
          <a:blip r:embed="rId5">
            <a:alphaModFix/>
          </a:blip>
          <a:srcRect b="0" l="714" r="0" t="2600"/>
          <a:stretch/>
        </p:blipFill>
        <p:spPr>
          <a:xfrm>
            <a:off x="51325" y="1428800"/>
            <a:ext cx="5100149" cy="3747575"/>
          </a:xfrm>
          <a:prstGeom prst="rect">
            <a:avLst/>
          </a:prstGeom>
          <a:noFill/>
          <a:ln>
            <a:noFill/>
          </a:ln>
        </p:spPr>
      </p:pic>
      <p:pic>
        <p:nvPicPr>
          <p:cNvPr id="145" name="Google Shape;145;p24"/>
          <p:cNvPicPr preferRelativeResize="0"/>
          <p:nvPr/>
        </p:nvPicPr>
        <p:blipFill>
          <a:blip r:embed="rId6">
            <a:alphaModFix/>
          </a:blip>
          <a:stretch>
            <a:fillRect/>
          </a:stretch>
        </p:blipFill>
        <p:spPr>
          <a:xfrm>
            <a:off x="51334" y="3259869"/>
            <a:ext cx="4847499" cy="1916500"/>
          </a:xfrm>
          <a:prstGeom prst="rect">
            <a:avLst/>
          </a:prstGeom>
          <a:noFill/>
          <a:ln>
            <a:noFill/>
          </a:ln>
        </p:spPr>
      </p:pic>
      <p:pic>
        <p:nvPicPr>
          <p:cNvPr id="146" name="Google Shape;146;p24"/>
          <p:cNvPicPr preferRelativeResize="0"/>
          <p:nvPr/>
        </p:nvPicPr>
        <p:blipFill>
          <a:blip r:embed="rId7">
            <a:alphaModFix/>
          </a:blip>
          <a:stretch>
            <a:fillRect/>
          </a:stretch>
        </p:blipFill>
        <p:spPr>
          <a:xfrm>
            <a:off x="14678" y="1245827"/>
            <a:ext cx="6550724" cy="2281250"/>
          </a:xfrm>
          <a:prstGeom prst="rect">
            <a:avLst/>
          </a:prstGeom>
          <a:noFill/>
          <a:ln>
            <a:noFill/>
          </a:ln>
        </p:spPr>
      </p:pic>
      <p:pic>
        <p:nvPicPr>
          <p:cNvPr id="147" name="Google Shape;147;p24"/>
          <p:cNvPicPr preferRelativeResize="0"/>
          <p:nvPr/>
        </p:nvPicPr>
        <p:blipFill>
          <a:blip r:embed="rId8">
            <a:alphaModFix/>
          </a:blip>
          <a:stretch>
            <a:fillRect/>
          </a:stretch>
        </p:blipFill>
        <p:spPr>
          <a:xfrm>
            <a:off x="3420909" y="1297917"/>
            <a:ext cx="4056775" cy="2243825"/>
          </a:xfrm>
          <a:prstGeom prst="rect">
            <a:avLst/>
          </a:prstGeom>
          <a:noFill/>
          <a:ln>
            <a:noFill/>
          </a:ln>
        </p:spPr>
      </p:pic>
      <p:pic>
        <p:nvPicPr>
          <p:cNvPr id="148" name="Google Shape;148;p24"/>
          <p:cNvPicPr preferRelativeResize="0"/>
          <p:nvPr/>
        </p:nvPicPr>
        <p:blipFill>
          <a:blip r:embed="rId9">
            <a:alphaModFix/>
          </a:blip>
          <a:stretch>
            <a:fillRect/>
          </a:stretch>
        </p:blipFill>
        <p:spPr>
          <a:xfrm>
            <a:off x="4818100" y="3554412"/>
            <a:ext cx="4847499" cy="1327419"/>
          </a:xfrm>
          <a:prstGeom prst="rect">
            <a:avLst/>
          </a:prstGeom>
          <a:noFill/>
          <a:ln>
            <a:noFill/>
          </a:ln>
        </p:spPr>
      </p:pic>
      <p:pic>
        <p:nvPicPr>
          <p:cNvPr id="149" name="Google Shape;149;p24"/>
          <p:cNvPicPr preferRelativeResize="0"/>
          <p:nvPr/>
        </p:nvPicPr>
        <p:blipFill>
          <a:blip r:embed="rId10">
            <a:alphaModFix/>
          </a:blip>
          <a:stretch>
            <a:fillRect/>
          </a:stretch>
        </p:blipFill>
        <p:spPr>
          <a:xfrm>
            <a:off x="4818104" y="3565039"/>
            <a:ext cx="4847497" cy="1327425"/>
          </a:xfrm>
          <a:prstGeom prst="rect">
            <a:avLst/>
          </a:prstGeom>
          <a:noFill/>
          <a:ln>
            <a:noFill/>
          </a:ln>
        </p:spPr>
      </p:pic>
      <p:pic>
        <p:nvPicPr>
          <p:cNvPr id="150" name="Google Shape;150;p24"/>
          <p:cNvPicPr preferRelativeResize="0"/>
          <p:nvPr/>
        </p:nvPicPr>
        <p:blipFill>
          <a:blip r:embed="rId11">
            <a:alphaModFix/>
          </a:blip>
          <a:stretch>
            <a:fillRect/>
          </a:stretch>
        </p:blipFill>
        <p:spPr>
          <a:xfrm>
            <a:off x="4838508" y="3477639"/>
            <a:ext cx="4680557" cy="1629375"/>
          </a:xfrm>
          <a:prstGeom prst="rect">
            <a:avLst/>
          </a:prstGeom>
          <a:noFill/>
          <a:ln>
            <a:noFill/>
          </a:ln>
        </p:spPr>
      </p:pic>
      <p:pic>
        <p:nvPicPr>
          <p:cNvPr id="151" name="Google Shape;151;p24"/>
          <p:cNvPicPr preferRelativeResize="0"/>
          <p:nvPr/>
        </p:nvPicPr>
        <p:blipFill>
          <a:blip r:embed="rId12">
            <a:alphaModFix/>
          </a:blip>
          <a:stretch>
            <a:fillRect/>
          </a:stretch>
        </p:blipFill>
        <p:spPr>
          <a:xfrm>
            <a:off x="7488846" y="1492899"/>
            <a:ext cx="1412725" cy="1520275"/>
          </a:xfrm>
          <a:prstGeom prst="rect">
            <a:avLst/>
          </a:prstGeom>
          <a:noFill/>
          <a:ln>
            <a:noFill/>
          </a:ln>
        </p:spPr>
      </p:pic>
      <p:pic>
        <p:nvPicPr>
          <p:cNvPr id="152" name="Google Shape;152;p24"/>
          <p:cNvPicPr preferRelativeResize="0"/>
          <p:nvPr/>
        </p:nvPicPr>
        <p:blipFill>
          <a:blip r:embed="rId13">
            <a:alphaModFix/>
          </a:blip>
          <a:stretch>
            <a:fillRect/>
          </a:stretch>
        </p:blipFill>
        <p:spPr>
          <a:xfrm>
            <a:off x="7071286" y="1450429"/>
            <a:ext cx="1935350" cy="1853725"/>
          </a:xfrm>
          <a:prstGeom prst="rect">
            <a:avLst/>
          </a:prstGeom>
          <a:noFill/>
          <a:ln>
            <a:noFill/>
          </a:ln>
        </p:spPr>
      </p:pic>
      <p:pic>
        <p:nvPicPr>
          <p:cNvPr id="153" name="Google Shape;153;p24"/>
          <p:cNvPicPr preferRelativeResize="0"/>
          <p:nvPr/>
        </p:nvPicPr>
        <p:blipFill>
          <a:blip r:embed="rId14">
            <a:alphaModFix/>
          </a:blip>
          <a:stretch>
            <a:fillRect/>
          </a:stretch>
        </p:blipFill>
        <p:spPr>
          <a:xfrm>
            <a:off x="8768919" y="1829671"/>
            <a:ext cx="375075" cy="718517"/>
          </a:xfrm>
          <a:prstGeom prst="rect">
            <a:avLst/>
          </a:prstGeom>
          <a:noFill/>
          <a:ln>
            <a:noFill/>
          </a:ln>
        </p:spPr>
      </p:pic>
      <p:pic>
        <p:nvPicPr>
          <p:cNvPr id="154" name="Google Shape;154;p24"/>
          <p:cNvPicPr preferRelativeResize="0"/>
          <p:nvPr/>
        </p:nvPicPr>
        <p:blipFill>
          <a:blip r:embed="rId15">
            <a:alphaModFix/>
          </a:blip>
          <a:stretch>
            <a:fillRect/>
          </a:stretch>
        </p:blipFill>
        <p:spPr>
          <a:xfrm>
            <a:off x="7462563" y="578550"/>
            <a:ext cx="1465299" cy="79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60" name="Google Shape;160;p25"/>
          <p:cNvPicPr preferRelativeResize="0"/>
          <p:nvPr/>
        </p:nvPicPr>
        <p:blipFill>
          <a:blip r:embed="rId3">
            <a:alphaModFix/>
          </a:blip>
          <a:stretch>
            <a:fillRect/>
          </a:stretch>
        </p:blipFill>
        <p:spPr>
          <a:xfrm>
            <a:off x="142079" y="344482"/>
            <a:ext cx="8839200" cy="632035"/>
          </a:xfrm>
          <a:prstGeom prst="rect">
            <a:avLst/>
          </a:prstGeom>
          <a:noFill/>
          <a:ln>
            <a:noFill/>
          </a:ln>
        </p:spPr>
      </p:pic>
      <p:pic>
        <p:nvPicPr>
          <p:cNvPr id="161" name="Google Shape;161;p25"/>
          <p:cNvPicPr preferRelativeResize="0"/>
          <p:nvPr/>
        </p:nvPicPr>
        <p:blipFill>
          <a:blip r:embed="rId4">
            <a:alphaModFix/>
          </a:blip>
          <a:stretch>
            <a:fillRect/>
          </a:stretch>
        </p:blipFill>
        <p:spPr>
          <a:xfrm>
            <a:off x="152400" y="1118525"/>
            <a:ext cx="5639501" cy="2745475"/>
          </a:xfrm>
          <a:prstGeom prst="rect">
            <a:avLst/>
          </a:prstGeom>
          <a:noFill/>
          <a:ln>
            <a:noFill/>
          </a:ln>
        </p:spPr>
      </p:pic>
      <p:pic>
        <p:nvPicPr>
          <p:cNvPr id="162" name="Google Shape;162;p25"/>
          <p:cNvPicPr preferRelativeResize="0"/>
          <p:nvPr/>
        </p:nvPicPr>
        <p:blipFill>
          <a:blip r:embed="rId5">
            <a:alphaModFix/>
          </a:blip>
          <a:stretch>
            <a:fillRect/>
          </a:stretch>
        </p:blipFill>
        <p:spPr>
          <a:xfrm>
            <a:off x="311699" y="976525"/>
            <a:ext cx="5965250" cy="4089199"/>
          </a:xfrm>
          <a:prstGeom prst="rect">
            <a:avLst/>
          </a:prstGeom>
          <a:noFill/>
          <a:ln>
            <a:noFill/>
          </a:ln>
        </p:spPr>
      </p:pic>
      <p:pic>
        <p:nvPicPr>
          <p:cNvPr id="163" name="Google Shape;163;p25"/>
          <p:cNvPicPr preferRelativeResize="0"/>
          <p:nvPr/>
        </p:nvPicPr>
        <p:blipFill>
          <a:blip r:embed="rId6">
            <a:alphaModFix/>
          </a:blip>
          <a:stretch>
            <a:fillRect/>
          </a:stretch>
        </p:blipFill>
        <p:spPr>
          <a:xfrm>
            <a:off x="270401" y="961025"/>
            <a:ext cx="8698824" cy="4089201"/>
          </a:xfrm>
          <a:prstGeom prst="rect">
            <a:avLst/>
          </a:prstGeom>
          <a:noFill/>
          <a:ln>
            <a:noFill/>
          </a:ln>
        </p:spPr>
      </p:pic>
      <p:pic>
        <p:nvPicPr>
          <p:cNvPr id="164" name="Google Shape;164;p25"/>
          <p:cNvPicPr preferRelativeResize="0"/>
          <p:nvPr/>
        </p:nvPicPr>
        <p:blipFill>
          <a:blip r:embed="rId7">
            <a:alphaModFix/>
          </a:blip>
          <a:stretch>
            <a:fillRect/>
          </a:stretch>
        </p:blipFill>
        <p:spPr>
          <a:xfrm>
            <a:off x="4408926" y="3384204"/>
            <a:ext cx="4594500" cy="167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0" name="Google Shape;170;p26"/>
          <p:cNvPicPr preferRelativeResize="0"/>
          <p:nvPr/>
        </p:nvPicPr>
        <p:blipFill>
          <a:blip r:embed="rId3">
            <a:alphaModFix/>
          </a:blip>
          <a:stretch>
            <a:fillRect/>
          </a:stretch>
        </p:blipFill>
        <p:spPr>
          <a:xfrm>
            <a:off x="152400" y="272238"/>
            <a:ext cx="6486525" cy="819150"/>
          </a:xfrm>
          <a:prstGeom prst="rect">
            <a:avLst/>
          </a:prstGeom>
          <a:noFill/>
          <a:ln>
            <a:noFill/>
          </a:ln>
        </p:spPr>
      </p:pic>
      <p:pic>
        <p:nvPicPr>
          <p:cNvPr id="171" name="Google Shape;171;p26"/>
          <p:cNvPicPr preferRelativeResize="0"/>
          <p:nvPr/>
        </p:nvPicPr>
        <p:blipFill>
          <a:blip r:embed="rId4">
            <a:alphaModFix/>
          </a:blip>
          <a:stretch>
            <a:fillRect/>
          </a:stretch>
        </p:blipFill>
        <p:spPr>
          <a:xfrm>
            <a:off x="152400" y="1088975"/>
            <a:ext cx="5061549" cy="3115218"/>
          </a:xfrm>
          <a:prstGeom prst="rect">
            <a:avLst/>
          </a:prstGeom>
          <a:noFill/>
          <a:ln>
            <a:noFill/>
          </a:ln>
        </p:spPr>
      </p:pic>
      <p:pic>
        <p:nvPicPr>
          <p:cNvPr id="172" name="Google Shape;172;p26"/>
          <p:cNvPicPr preferRelativeResize="0"/>
          <p:nvPr/>
        </p:nvPicPr>
        <p:blipFill>
          <a:blip r:embed="rId5">
            <a:alphaModFix/>
          </a:blip>
          <a:stretch>
            <a:fillRect/>
          </a:stretch>
        </p:blipFill>
        <p:spPr>
          <a:xfrm>
            <a:off x="188858" y="1127149"/>
            <a:ext cx="8750798" cy="357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7"/>
          <p:cNvPicPr preferRelativeResize="0"/>
          <p:nvPr/>
        </p:nvPicPr>
        <p:blipFill rotWithShape="1">
          <a:blip r:embed="rId3">
            <a:alphaModFix/>
          </a:blip>
          <a:srcRect b="81659" l="0" r="0" t="0"/>
          <a:stretch/>
        </p:blipFill>
        <p:spPr>
          <a:xfrm>
            <a:off x="0" y="0"/>
            <a:ext cx="8997275" cy="943351"/>
          </a:xfrm>
          <a:prstGeom prst="rect">
            <a:avLst/>
          </a:prstGeom>
          <a:noFill/>
          <a:ln>
            <a:noFill/>
          </a:ln>
        </p:spPr>
      </p:pic>
      <p:pic>
        <p:nvPicPr>
          <p:cNvPr id="178" name="Google Shape;178;p27"/>
          <p:cNvPicPr preferRelativeResize="0"/>
          <p:nvPr/>
        </p:nvPicPr>
        <p:blipFill>
          <a:blip r:embed="rId3">
            <a:alphaModFix/>
          </a:blip>
          <a:stretch>
            <a:fillRect/>
          </a:stretch>
        </p:blipFill>
        <p:spPr>
          <a:xfrm>
            <a:off x="0" y="0"/>
            <a:ext cx="8997263" cy="5143500"/>
          </a:xfrm>
          <a:prstGeom prst="rect">
            <a:avLst/>
          </a:prstGeom>
          <a:noFill/>
          <a:ln>
            <a:noFill/>
          </a:ln>
        </p:spPr>
      </p:pic>
      <p:pic>
        <p:nvPicPr>
          <p:cNvPr id="179" name="Google Shape;179;p27"/>
          <p:cNvPicPr preferRelativeResize="0"/>
          <p:nvPr/>
        </p:nvPicPr>
        <p:blipFill>
          <a:blip r:embed="rId4">
            <a:alphaModFix/>
          </a:blip>
          <a:stretch>
            <a:fillRect/>
          </a:stretch>
        </p:blipFill>
        <p:spPr>
          <a:xfrm>
            <a:off x="2995225" y="3452825"/>
            <a:ext cx="2714650" cy="1550375"/>
          </a:xfrm>
          <a:prstGeom prst="rect">
            <a:avLst/>
          </a:prstGeom>
          <a:noFill/>
          <a:ln>
            <a:noFill/>
          </a:ln>
        </p:spPr>
      </p:pic>
      <p:pic>
        <p:nvPicPr>
          <p:cNvPr id="180" name="Google Shape;180;p27"/>
          <p:cNvPicPr preferRelativeResize="0"/>
          <p:nvPr/>
        </p:nvPicPr>
        <p:blipFill rotWithShape="1">
          <a:blip r:embed="rId5">
            <a:alphaModFix/>
          </a:blip>
          <a:srcRect b="27927" l="0" r="0" t="0"/>
          <a:stretch/>
        </p:blipFill>
        <p:spPr>
          <a:xfrm>
            <a:off x="391250" y="2038375"/>
            <a:ext cx="7457726" cy="1158000"/>
          </a:xfrm>
          <a:prstGeom prst="rect">
            <a:avLst/>
          </a:prstGeom>
          <a:noFill/>
          <a:ln>
            <a:noFill/>
          </a:ln>
        </p:spPr>
      </p:pic>
      <p:pic>
        <p:nvPicPr>
          <p:cNvPr id="181" name="Google Shape;181;p27"/>
          <p:cNvPicPr preferRelativeResize="0"/>
          <p:nvPr/>
        </p:nvPicPr>
        <p:blipFill>
          <a:blip r:embed="rId6">
            <a:alphaModFix/>
          </a:blip>
          <a:stretch>
            <a:fillRect/>
          </a:stretch>
        </p:blipFill>
        <p:spPr>
          <a:xfrm>
            <a:off x="2281575" y="683975"/>
            <a:ext cx="3776324" cy="843790"/>
          </a:xfrm>
          <a:prstGeom prst="rect">
            <a:avLst/>
          </a:prstGeom>
          <a:noFill/>
          <a:ln>
            <a:noFill/>
          </a:ln>
        </p:spPr>
      </p:pic>
      <p:pic>
        <p:nvPicPr>
          <p:cNvPr id="182" name="Google Shape;182;p27"/>
          <p:cNvPicPr preferRelativeResize="0"/>
          <p:nvPr/>
        </p:nvPicPr>
        <p:blipFill>
          <a:blip r:embed="rId7">
            <a:alphaModFix/>
          </a:blip>
          <a:stretch>
            <a:fillRect/>
          </a:stretch>
        </p:blipFill>
        <p:spPr>
          <a:xfrm>
            <a:off x="1005688" y="2639827"/>
            <a:ext cx="7132634" cy="11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88" name="Google Shape;188;p28"/>
          <p:cNvPicPr preferRelativeResize="0"/>
          <p:nvPr/>
        </p:nvPicPr>
        <p:blipFill>
          <a:blip r:embed="rId3">
            <a:alphaModFix/>
          </a:blip>
          <a:stretch>
            <a:fillRect/>
          </a:stretch>
        </p:blipFill>
        <p:spPr>
          <a:xfrm>
            <a:off x="152400" y="117430"/>
            <a:ext cx="3657600" cy="647700"/>
          </a:xfrm>
          <a:prstGeom prst="rect">
            <a:avLst/>
          </a:prstGeom>
          <a:noFill/>
          <a:ln>
            <a:noFill/>
          </a:ln>
        </p:spPr>
      </p:pic>
      <p:pic>
        <p:nvPicPr>
          <p:cNvPr id="189" name="Google Shape;189;p28"/>
          <p:cNvPicPr preferRelativeResize="0"/>
          <p:nvPr/>
        </p:nvPicPr>
        <p:blipFill>
          <a:blip r:embed="rId4">
            <a:alphaModFix/>
          </a:blip>
          <a:stretch>
            <a:fillRect/>
          </a:stretch>
        </p:blipFill>
        <p:spPr>
          <a:xfrm>
            <a:off x="152400" y="808906"/>
            <a:ext cx="8745976" cy="805225"/>
          </a:xfrm>
          <a:prstGeom prst="rect">
            <a:avLst/>
          </a:prstGeom>
          <a:noFill/>
          <a:ln>
            <a:noFill/>
          </a:ln>
        </p:spPr>
      </p:pic>
      <p:pic>
        <p:nvPicPr>
          <p:cNvPr id="190" name="Google Shape;190;p28"/>
          <p:cNvPicPr preferRelativeResize="0"/>
          <p:nvPr/>
        </p:nvPicPr>
        <p:blipFill>
          <a:blip r:embed="rId5">
            <a:alphaModFix/>
          </a:blip>
          <a:stretch>
            <a:fillRect/>
          </a:stretch>
        </p:blipFill>
        <p:spPr>
          <a:xfrm>
            <a:off x="152400" y="1580761"/>
            <a:ext cx="8839199" cy="864168"/>
          </a:xfrm>
          <a:prstGeom prst="rect">
            <a:avLst/>
          </a:prstGeom>
          <a:noFill/>
          <a:ln>
            <a:noFill/>
          </a:ln>
        </p:spPr>
      </p:pic>
      <p:pic>
        <p:nvPicPr>
          <p:cNvPr id="191" name="Google Shape;191;p28"/>
          <p:cNvPicPr preferRelativeResize="0"/>
          <p:nvPr/>
        </p:nvPicPr>
        <p:blipFill>
          <a:blip r:embed="rId6">
            <a:alphaModFix/>
          </a:blip>
          <a:stretch>
            <a:fillRect/>
          </a:stretch>
        </p:blipFill>
        <p:spPr>
          <a:xfrm>
            <a:off x="152400" y="2483803"/>
            <a:ext cx="8839200" cy="831459"/>
          </a:xfrm>
          <a:prstGeom prst="rect">
            <a:avLst/>
          </a:prstGeom>
          <a:noFill/>
          <a:ln>
            <a:noFill/>
          </a:ln>
        </p:spPr>
      </p:pic>
      <p:pic>
        <p:nvPicPr>
          <p:cNvPr id="192" name="Google Shape;192;p28"/>
          <p:cNvPicPr preferRelativeResize="0"/>
          <p:nvPr/>
        </p:nvPicPr>
        <p:blipFill>
          <a:blip r:embed="rId7">
            <a:alphaModFix/>
          </a:blip>
          <a:stretch>
            <a:fillRect/>
          </a:stretch>
        </p:blipFill>
        <p:spPr>
          <a:xfrm>
            <a:off x="152400" y="3364456"/>
            <a:ext cx="8839200" cy="786916"/>
          </a:xfrm>
          <a:prstGeom prst="rect">
            <a:avLst/>
          </a:prstGeom>
          <a:noFill/>
          <a:ln>
            <a:noFill/>
          </a:ln>
        </p:spPr>
      </p:pic>
      <p:pic>
        <p:nvPicPr>
          <p:cNvPr id="193" name="Google Shape;193;p28"/>
          <p:cNvPicPr preferRelativeResize="0"/>
          <p:nvPr/>
        </p:nvPicPr>
        <p:blipFill>
          <a:blip r:embed="rId8">
            <a:alphaModFix/>
          </a:blip>
          <a:stretch>
            <a:fillRect/>
          </a:stretch>
        </p:blipFill>
        <p:spPr>
          <a:xfrm>
            <a:off x="245976" y="4210149"/>
            <a:ext cx="8745976" cy="84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ctrTitle"/>
          </p:nvPr>
        </p:nvSpPr>
        <p:spPr>
          <a:xfrm>
            <a:off x="311700" y="598325"/>
            <a:ext cx="8520600" cy="1065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GCN</a:t>
            </a:r>
            <a:endParaRPr/>
          </a:p>
        </p:txBody>
      </p:sp>
      <p:sp>
        <p:nvSpPr>
          <p:cNvPr id="199" name="Google Shape;199;p29"/>
          <p:cNvSpPr txBox="1"/>
          <p:nvPr>
            <p:ph idx="1" type="subTitle"/>
          </p:nvPr>
        </p:nvSpPr>
        <p:spPr>
          <a:xfrm>
            <a:off x="311700" y="1826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300">
                <a:solidFill>
                  <a:srgbClr val="F1F1F1"/>
                </a:solidFill>
                <a:highlight>
                  <a:srgbClr val="0F0F0F"/>
                </a:highlight>
                <a:latin typeface="Roboto"/>
                <a:ea typeface="Roboto"/>
                <a:cs typeface="Roboto"/>
                <a:sym typeface="Roboto"/>
              </a:rPr>
              <a:t>Graph Convolutional Networks</a:t>
            </a:r>
            <a:endParaRPr/>
          </a:p>
        </p:txBody>
      </p:sp>
      <p:pic>
        <p:nvPicPr>
          <p:cNvPr id="200" name="Google Shape;200;p29"/>
          <p:cNvPicPr preferRelativeResize="0"/>
          <p:nvPr/>
        </p:nvPicPr>
        <p:blipFill>
          <a:blip r:embed="rId3">
            <a:alphaModFix/>
          </a:blip>
          <a:stretch>
            <a:fillRect/>
          </a:stretch>
        </p:blipFill>
        <p:spPr>
          <a:xfrm>
            <a:off x="986700" y="2359100"/>
            <a:ext cx="6981627" cy="262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74675" y="6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We Need GCNs</a:t>
            </a:r>
            <a:endParaRPr/>
          </a:p>
        </p:txBody>
      </p:sp>
      <p:graphicFrame>
        <p:nvGraphicFramePr>
          <p:cNvPr id="206" name="Google Shape;206;p30"/>
          <p:cNvGraphicFramePr/>
          <p:nvPr/>
        </p:nvGraphicFramePr>
        <p:xfrm>
          <a:off x="553600" y="639825"/>
          <a:ext cx="3000000" cy="3000000"/>
        </p:xfrm>
        <a:graphic>
          <a:graphicData uri="http://schemas.openxmlformats.org/drawingml/2006/table">
            <a:tbl>
              <a:tblPr>
                <a:noFill/>
                <a:tableStyleId>{E2E4C27E-E34F-443B-AAE4-23CDA671B4E0}</a:tableStyleId>
              </a:tblPr>
              <a:tblGrid>
                <a:gridCol w="4317550"/>
                <a:gridCol w="3026425"/>
              </a:tblGrid>
              <a:tr h="264525">
                <a:tc>
                  <a:txBody>
                    <a:bodyPr/>
                    <a:lstStyle/>
                    <a:p>
                      <a:pPr indent="0" lvl="0" marL="0" rtl="0" algn="l">
                        <a:lnSpc>
                          <a:spcPct val="115000"/>
                        </a:lnSpc>
                        <a:spcBef>
                          <a:spcPts val="0"/>
                        </a:spcBef>
                        <a:spcAft>
                          <a:spcPts val="0"/>
                        </a:spcAft>
                        <a:buNone/>
                      </a:pPr>
                      <a:r>
                        <a:rPr b="1" lang="en-GB" sz="1100">
                          <a:solidFill>
                            <a:srgbClr val="1B1C1D"/>
                          </a:solidFill>
                        </a:rPr>
                        <a:t>Grid Data (Euclidean)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Graph Data (Non-Euclidean)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264525">
                <a:tc>
                  <a:txBody>
                    <a:bodyPr/>
                    <a:lstStyle/>
                    <a:p>
                      <a:pPr indent="0" lvl="0" marL="0" rtl="0" algn="l">
                        <a:lnSpc>
                          <a:spcPct val="115000"/>
                        </a:lnSpc>
                        <a:spcBef>
                          <a:spcPts val="0"/>
                        </a:spcBef>
                        <a:spcAft>
                          <a:spcPts val="0"/>
                        </a:spcAft>
                        <a:buNone/>
                      </a:pPr>
                      <a:r>
                        <a:rPr b="1" lang="en-GB" sz="1100">
                          <a:solidFill>
                            <a:srgbClr val="1B1C1D"/>
                          </a:solidFill>
                        </a:rPr>
                        <a:t>What is it?</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What is it?</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423875">
                <a:tc>
                  <a:txBody>
                    <a:bodyPr/>
                    <a:lstStyle/>
                    <a:p>
                      <a:pPr indent="0" lvl="0" marL="0" rtl="0" algn="l">
                        <a:lnSpc>
                          <a:spcPct val="115000"/>
                        </a:lnSpc>
                        <a:spcBef>
                          <a:spcPts val="0"/>
                        </a:spcBef>
                        <a:spcAft>
                          <a:spcPts val="0"/>
                        </a:spcAft>
                        <a:buNone/>
                      </a:pPr>
                      <a:r>
                        <a:rPr lang="en-GB" sz="1100">
                          <a:solidFill>
                            <a:srgbClr val="1B1C1D"/>
                          </a:solidFill>
                        </a:rPr>
                        <a:t>Data with a highly regular, grid-like structure.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Data defined by irregular connections and relationships.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64525">
                <a:tc>
                  <a:txBody>
                    <a:bodyPr/>
                    <a:lstStyle/>
                    <a:p>
                      <a:pPr indent="0" lvl="0" marL="0" rtl="0" algn="l">
                        <a:lnSpc>
                          <a:spcPct val="115000"/>
                        </a:lnSpc>
                        <a:spcBef>
                          <a:spcPts val="0"/>
                        </a:spcBef>
                        <a:spcAft>
                          <a:spcPts val="0"/>
                        </a:spcAft>
                        <a:buNone/>
                      </a:pPr>
                      <a:r>
                        <a:rPr b="1" lang="en-GB" sz="1100">
                          <a:solidFill>
                            <a:srgbClr val="1B1C1D"/>
                          </a:solidFill>
                        </a:rPr>
                        <a:t>Examples: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Examples: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423875">
                <a:tc>
                  <a:txBody>
                    <a:bodyPr/>
                    <a:lstStyle/>
                    <a:p>
                      <a:pPr indent="0" lvl="0" marL="0" rtl="0" algn="l">
                        <a:lnSpc>
                          <a:spcPct val="115000"/>
                        </a:lnSpc>
                        <a:spcBef>
                          <a:spcPts val="0"/>
                        </a:spcBef>
                        <a:spcAft>
                          <a:spcPts val="0"/>
                        </a:spcAft>
                        <a:buNone/>
                      </a:pPr>
                      <a:r>
                        <a:rPr lang="en-GB" sz="1100">
                          <a:solidFill>
                            <a:srgbClr val="1B1C1D"/>
                          </a:solidFill>
                        </a:rPr>
                        <a:t>1. </a:t>
                      </a:r>
                      <a:r>
                        <a:rPr b="1" lang="en-GB" sz="1100">
                          <a:solidFill>
                            <a:srgbClr val="1B1C1D"/>
                          </a:solidFill>
                        </a:rPr>
                        <a:t>Images:</a:t>
                      </a:r>
                      <a:r>
                        <a:rPr lang="en-GB" sz="1100">
                          <a:solidFill>
                            <a:srgbClr val="1B1C1D"/>
                          </a:solidFill>
                        </a:rPr>
                        <a:t> A 2D grid of pixels.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1. </a:t>
                      </a:r>
                      <a:r>
                        <a:rPr b="1" lang="en-GB" sz="1100">
                          <a:solidFill>
                            <a:srgbClr val="1B1C1D"/>
                          </a:solidFill>
                        </a:rPr>
                        <a:t>Social Networks:</a:t>
                      </a:r>
                      <a:r>
                        <a:rPr lang="en-GB" sz="1100">
                          <a:solidFill>
                            <a:srgbClr val="1B1C1D"/>
                          </a:solidFill>
                        </a:rPr>
                        <a:t> Users connected by friendships.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423875">
                <a:tc>
                  <a:txBody>
                    <a:bodyPr/>
                    <a:lstStyle/>
                    <a:p>
                      <a:pPr indent="0" lvl="0" marL="0" rtl="0" algn="l">
                        <a:lnSpc>
                          <a:spcPct val="115000"/>
                        </a:lnSpc>
                        <a:spcBef>
                          <a:spcPts val="0"/>
                        </a:spcBef>
                        <a:spcAft>
                          <a:spcPts val="0"/>
                        </a:spcAft>
                        <a:buNone/>
                      </a:pPr>
                      <a:r>
                        <a:rPr lang="en-GB" sz="1100">
                          <a:solidFill>
                            <a:srgbClr val="1B1C1D"/>
                          </a:solidFill>
                        </a:rPr>
                        <a:t>2. </a:t>
                      </a:r>
                      <a:r>
                        <a:rPr b="1" lang="en-GB" sz="1100">
                          <a:solidFill>
                            <a:srgbClr val="1B1C1D"/>
                          </a:solidFill>
                        </a:rPr>
                        <a:t>Text:</a:t>
                      </a:r>
                      <a:r>
                        <a:rPr lang="en-GB" sz="1100">
                          <a:solidFill>
                            <a:srgbClr val="1B1C1D"/>
                          </a:solidFill>
                        </a:rPr>
                        <a:t> A 1D sequence of words.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2. </a:t>
                      </a:r>
                      <a:r>
                        <a:rPr b="1" lang="en-GB" sz="1100">
                          <a:solidFill>
                            <a:srgbClr val="1B1C1D"/>
                          </a:solidFill>
                        </a:rPr>
                        <a:t>Molecules:</a:t>
                      </a:r>
                      <a:r>
                        <a:rPr lang="en-GB" sz="1100">
                          <a:solidFill>
                            <a:srgbClr val="1B1C1D"/>
                          </a:solidFill>
                        </a:rPr>
                        <a:t> Atoms connected by chemical bonds.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423875">
                <a:tc>
                  <a:txBody>
                    <a:bodyPr/>
                    <a:lstStyle/>
                    <a:p>
                      <a:pPr indent="0" lvl="0" marL="0" rtl="0" algn="l">
                        <a:lnSpc>
                          <a:spcPct val="115000"/>
                        </a:lnSpc>
                        <a:spcBef>
                          <a:spcPts val="0"/>
                        </a:spcBef>
                        <a:spcAft>
                          <a:spcPts val="0"/>
                        </a:spcAft>
                        <a:buNone/>
                      </a:pPr>
                      <a:r>
                        <a:rPr lang="en-GB" sz="1100">
                          <a:solidFill>
                            <a:srgbClr val="1B1C1D"/>
                          </a:solidFill>
                        </a:rPr>
                        <a:t>3. </a:t>
                      </a:r>
                      <a:r>
                        <a:rPr b="1" lang="en-GB" sz="1100">
                          <a:solidFill>
                            <a:srgbClr val="1B1C1D"/>
                          </a:solidFill>
                        </a:rPr>
                        <a:t>Audio:</a:t>
                      </a:r>
                      <a:r>
                        <a:rPr lang="en-GB" sz="1100">
                          <a:solidFill>
                            <a:srgbClr val="1B1C1D"/>
                          </a:solidFill>
                        </a:rPr>
                        <a:t> A 1D sequence of sound samples.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3. </a:t>
                      </a:r>
                      <a:r>
                        <a:rPr b="1" lang="en-GB" sz="1100">
                          <a:solidFill>
                            <a:srgbClr val="1B1C1D"/>
                          </a:solidFill>
                        </a:rPr>
                        <a:t>Internet:</a:t>
                      </a:r>
                      <a:r>
                        <a:rPr lang="en-GB" sz="1100">
                          <a:solidFill>
                            <a:srgbClr val="1B1C1D"/>
                          </a:solidFill>
                        </a:rPr>
                        <a:t> Web pages connected by hyperlinks.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64525">
                <a:tc>
                  <a:txBody>
                    <a:bodyPr/>
                    <a:lstStyle/>
                    <a:p>
                      <a:pPr indent="0" lvl="0" marL="0" rtl="0" algn="l">
                        <a:lnSpc>
                          <a:spcPct val="115000"/>
                        </a:lnSpc>
                        <a:spcBef>
                          <a:spcPts val="0"/>
                        </a:spcBef>
                        <a:spcAft>
                          <a:spcPts val="0"/>
                        </a:spcAft>
                        <a:buNone/>
                      </a:pPr>
                      <a:r>
                        <a:rPr b="1" lang="en-GB" sz="1100">
                          <a:solidFill>
                            <a:srgbClr val="1B1C1D"/>
                          </a:solidFill>
                        </a:rPr>
                        <a:t>How do we process it?</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How do we process it?</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64525">
                <a:tc>
                  <a:txBody>
                    <a:bodyPr/>
                    <a:lstStyle/>
                    <a:p>
                      <a:pPr indent="0" lvl="0" marL="0" rtl="0" algn="l">
                        <a:lnSpc>
                          <a:spcPct val="115000"/>
                        </a:lnSpc>
                        <a:spcBef>
                          <a:spcPts val="0"/>
                        </a:spcBef>
                        <a:spcAft>
                          <a:spcPts val="0"/>
                        </a:spcAft>
                        <a:buNone/>
                      </a:pPr>
                      <a:r>
                        <a:rPr lang="en-GB" sz="1100">
                          <a:solidFill>
                            <a:srgbClr val="1B1C1D"/>
                          </a:solidFill>
                        </a:rPr>
                        <a:t>We have amazing tools for this!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Our old tools fail...</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91900">
                <a:tc>
                  <a:txBody>
                    <a:bodyPr/>
                    <a:lstStyle/>
                    <a:p>
                      <a:pPr indent="0" lvl="0" marL="0" rtl="0" algn="l">
                        <a:lnSpc>
                          <a:spcPct val="115000"/>
                        </a:lnSpc>
                        <a:spcBef>
                          <a:spcPts val="0"/>
                        </a:spcBef>
                        <a:spcAft>
                          <a:spcPts val="0"/>
                        </a:spcAft>
                        <a:buNone/>
                      </a:pPr>
                      <a:r>
                        <a:rPr b="1" lang="en-GB" sz="1100">
                          <a:solidFill>
                            <a:srgbClr val="1B1C1D"/>
                          </a:solidFill>
                        </a:rPr>
                        <a:t>Convolutional Neural Nets (CNNs)</a:t>
                      </a:r>
                      <a:r>
                        <a:rPr lang="en-GB" sz="1100">
                          <a:solidFill>
                            <a:srgbClr val="1B1C1D"/>
                          </a:solidFill>
                        </a:rPr>
                        <a:t> are masters of 2D grids.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A CNN can't handle this!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91900">
                <a:tc>
                  <a:txBody>
                    <a:bodyPr/>
                    <a:lstStyle/>
                    <a:p>
                      <a:pPr indent="0" lvl="0" marL="0" rtl="0" algn="l">
                        <a:lnSpc>
                          <a:spcPct val="115000"/>
                        </a:lnSpc>
                        <a:spcBef>
                          <a:spcPts val="0"/>
                        </a:spcBef>
                        <a:spcAft>
                          <a:spcPts val="0"/>
                        </a:spcAft>
                        <a:buNone/>
                      </a:pPr>
                      <a:r>
                        <a:rPr b="1" lang="en-GB" sz="1100">
                          <a:solidFill>
                            <a:srgbClr val="1B1C1D"/>
                          </a:solidFill>
                        </a:rPr>
                        <a:t>Recurrent Neural Nets (RNNs)</a:t>
                      </a:r>
                      <a:r>
                        <a:rPr lang="en-GB" sz="1100">
                          <a:solidFill>
                            <a:srgbClr val="1B1C1D"/>
                          </a:solidFill>
                        </a:rPr>
                        <a:t> handle 1D sequences.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Adjacency (A) and feature matrix (X)</a:t>
            </a:r>
            <a:endParaRPr/>
          </a:p>
        </p:txBody>
      </p:sp>
      <p:pic>
        <p:nvPicPr>
          <p:cNvPr id="212" name="Google Shape;212;p31"/>
          <p:cNvPicPr preferRelativeResize="0"/>
          <p:nvPr/>
        </p:nvPicPr>
        <p:blipFill>
          <a:blip r:embed="rId3">
            <a:alphaModFix/>
          </a:blip>
          <a:stretch>
            <a:fillRect/>
          </a:stretch>
        </p:blipFill>
        <p:spPr>
          <a:xfrm>
            <a:off x="613700" y="1472050"/>
            <a:ext cx="3006950" cy="1696525"/>
          </a:xfrm>
          <a:prstGeom prst="rect">
            <a:avLst/>
          </a:prstGeom>
          <a:noFill/>
          <a:ln>
            <a:noFill/>
          </a:ln>
        </p:spPr>
      </p:pic>
      <p:pic>
        <p:nvPicPr>
          <p:cNvPr id="213" name="Google Shape;213;p31"/>
          <p:cNvPicPr preferRelativeResize="0"/>
          <p:nvPr/>
        </p:nvPicPr>
        <p:blipFill>
          <a:blip r:embed="rId4">
            <a:alphaModFix/>
          </a:blip>
          <a:stretch>
            <a:fillRect/>
          </a:stretch>
        </p:blipFill>
        <p:spPr>
          <a:xfrm>
            <a:off x="4659175" y="1472050"/>
            <a:ext cx="3843350" cy="1643900"/>
          </a:xfrm>
          <a:prstGeom prst="rect">
            <a:avLst/>
          </a:prstGeom>
          <a:noFill/>
          <a:ln>
            <a:noFill/>
          </a:ln>
        </p:spPr>
      </p:pic>
      <p:sp>
        <p:nvSpPr>
          <p:cNvPr id="214" name="Google Shape;214;p31"/>
          <p:cNvSpPr txBox="1"/>
          <p:nvPr/>
        </p:nvSpPr>
        <p:spPr>
          <a:xfrm>
            <a:off x="1984500" y="3622900"/>
            <a:ext cx="5175000" cy="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The Goal of a GCN: Combine the structure (A) and features (X) to make smarter predictions.</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GNN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Add content here onwards</a:t>
            </a:r>
            <a:endParaRPr/>
          </a:p>
        </p:txBody>
      </p:sp>
      <p:pic>
        <p:nvPicPr>
          <p:cNvPr id="63" name="Google Shape;63;p14"/>
          <p:cNvPicPr preferRelativeResize="0"/>
          <p:nvPr/>
        </p:nvPicPr>
        <p:blipFill>
          <a:blip r:embed="rId3">
            <a:alphaModFix/>
          </a:blip>
          <a:stretch>
            <a:fillRect/>
          </a:stretch>
        </p:blipFill>
        <p:spPr>
          <a:xfrm>
            <a:off x="-88875" y="0"/>
            <a:ext cx="8901576" cy="5143501"/>
          </a:xfrm>
          <a:prstGeom prst="rect">
            <a:avLst/>
          </a:prstGeom>
          <a:noFill/>
          <a:ln>
            <a:noFill/>
          </a:ln>
        </p:spPr>
      </p:pic>
      <p:pic>
        <p:nvPicPr>
          <p:cNvPr id="64" name="Google Shape;64;p14"/>
          <p:cNvPicPr preferRelativeResize="0"/>
          <p:nvPr/>
        </p:nvPicPr>
        <p:blipFill>
          <a:blip r:embed="rId4">
            <a:alphaModFix/>
          </a:blip>
          <a:stretch>
            <a:fillRect/>
          </a:stretch>
        </p:blipFill>
        <p:spPr>
          <a:xfrm>
            <a:off x="0" y="0"/>
            <a:ext cx="914400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Core Idea: Neighborhood Aggregation</a:t>
            </a:r>
            <a:endParaRPr/>
          </a:p>
        </p:txBody>
      </p:sp>
      <p:sp>
        <p:nvSpPr>
          <p:cNvPr id="220" name="Google Shape;220;p32"/>
          <p:cNvSpPr txBox="1"/>
          <p:nvPr>
            <p:ph idx="1" type="body"/>
          </p:nvPr>
        </p:nvSpPr>
        <p:spPr>
          <a:xfrm>
            <a:off x="311700" y="2708200"/>
            <a:ext cx="8520600" cy="222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sz="1400">
                <a:solidFill>
                  <a:schemeClr val="dk1"/>
                </a:solidFill>
              </a:rPr>
              <a:t>A GCN layer updates every node in the graph.</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To update a node, it </a:t>
            </a:r>
            <a:r>
              <a:rPr b="1" lang="en-GB" sz="1400">
                <a:solidFill>
                  <a:schemeClr val="dk1"/>
                </a:solidFill>
              </a:rPr>
              <a:t>"looks"</a:t>
            </a:r>
            <a:r>
              <a:rPr lang="en-GB" sz="1400">
                <a:solidFill>
                  <a:schemeClr val="dk1"/>
                </a:solidFill>
              </a:rPr>
              <a:t> at all of its direct neighbors.</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It </a:t>
            </a:r>
            <a:r>
              <a:rPr b="1" lang="en-GB" sz="1400">
                <a:solidFill>
                  <a:schemeClr val="dk1"/>
                </a:solidFill>
              </a:rPr>
              <a:t>"pulls"</a:t>
            </a:r>
            <a:r>
              <a:rPr lang="en-GB" sz="1400">
                <a:solidFill>
                  <a:schemeClr val="dk1"/>
                </a:solidFill>
              </a:rPr>
              <a:t> the feature vectors from all those neighbors.</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It </a:t>
            </a:r>
            <a:r>
              <a:rPr b="1" lang="en-GB" sz="1400">
                <a:solidFill>
                  <a:schemeClr val="dk1"/>
                </a:solidFill>
              </a:rPr>
              <a:t>"aggregates"</a:t>
            </a:r>
            <a:r>
              <a:rPr lang="en-GB" sz="1400">
                <a:solidFill>
                  <a:schemeClr val="dk1"/>
                </a:solidFill>
              </a:rPr>
              <a:t> them (e.g., by summing or averaging) to create a single "neighborhood" vector.</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This new vector summarizes the node's entire neighborhood!</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A node's new features are the average of its neighbors' features.</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How can we do this "neighborhood pull" for </a:t>
            </a:r>
            <a:r>
              <a:rPr i="1" lang="en-GB" sz="1400">
                <a:solidFill>
                  <a:schemeClr val="dk1"/>
                </a:solidFill>
              </a:rPr>
              <a:t>all nodes at the same time</a:t>
            </a:r>
            <a:r>
              <a:rPr lang="en-GB" sz="1400">
                <a:solidFill>
                  <a:schemeClr val="dk1"/>
                </a:solidFill>
              </a:rPr>
              <a:t>?</a:t>
            </a:r>
            <a:endParaRPr sz="1400">
              <a:solidFill>
                <a:schemeClr val="dk1"/>
              </a:solidFill>
            </a:endParaRPr>
          </a:p>
        </p:txBody>
      </p:sp>
      <p:graphicFrame>
        <p:nvGraphicFramePr>
          <p:cNvPr id="221" name="Google Shape;221;p32"/>
          <p:cNvGraphicFramePr/>
          <p:nvPr/>
        </p:nvGraphicFramePr>
        <p:xfrm>
          <a:off x="952500" y="1296925"/>
          <a:ext cx="3000000" cy="3000000"/>
        </p:xfrm>
        <a:graphic>
          <a:graphicData uri="http://schemas.openxmlformats.org/drawingml/2006/table">
            <a:tbl>
              <a:tblPr>
                <a:noFill/>
                <a:tableStyleId>{E2E4C27E-E34F-443B-AAE4-23CDA671B4E0}</a:tableStyleId>
              </a:tblPr>
              <a:tblGrid>
                <a:gridCol w="3619500"/>
                <a:gridCol w="3619500"/>
              </a:tblGrid>
              <a:tr h="381000">
                <a:tc>
                  <a:txBody>
                    <a:bodyPr/>
                    <a:lstStyle/>
                    <a:p>
                      <a:pPr indent="0" lvl="0" marL="0" rtl="0" algn="l">
                        <a:lnSpc>
                          <a:spcPct val="115000"/>
                        </a:lnSpc>
                        <a:spcBef>
                          <a:spcPts val="0"/>
                        </a:spcBef>
                        <a:spcAft>
                          <a:spcPts val="0"/>
                        </a:spcAft>
                        <a:buNone/>
                      </a:pPr>
                      <a:r>
                        <a:rPr b="1" lang="en-GB" sz="1100">
                          <a:solidFill>
                            <a:srgbClr val="1B1C1D"/>
                          </a:solidFill>
                        </a:rPr>
                        <a:t>CNN (For Images)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GCN (For Graphs)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381000">
                <a:tc>
                  <a:txBody>
                    <a:bodyPr/>
                    <a:lstStyle/>
                    <a:p>
                      <a:pPr indent="0" lvl="0" marL="0" rtl="0" algn="l">
                        <a:lnSpc>
                          <a:spcPct val="115000"/>
                        </a:lnSpc>
                        <a:spcBef>
                          <a:spcPts val="0"/>
                        </a:spcBef>
                        <a:spcAft>
                          <a:spcPts val="0"/>
                        </a:spcAft>
                        <a:buNone/>
                      </a:pPr>
                      <a:r>
                        <a:rPr lang="en-GB" sz="1100">
                          <a:solidFill>
                            <a:srgbClr val="1B1C1D"/>
                          </a:solidFill>
                        </a:rPr>
                        <a:t>A CNN filter (a 3x3 kernel) slides over the image.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 GCN "filter" operates on a node.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GB" sz="1100">
                          <a:solidFill>
                            <a:srgbClr val="1B1C1D"/>
                          </a:solidFill>
                        </a:rPr>
                        <a:t>To understand one </a:t>
                      </a:r>
                      <a:r>
                        <a:rPr b="1" lang="en-GB" sz="1100">
                          <a:solidFill>
                            <a:srgbClr val="1B1C1D"/>
                          </a:solidFill>
                        </a:rPr>
                        <a:t>pixel</a:t>
                      </a:r>
                      <a:r>
                        <a:rPr lang="en-GB" sz="1100">
                          <a:solidFill>
                            <a:srgbClr val="1B1C1D"/>
                          </a:solidFill>
                        </a:rPr>
                        <a:t>, it looks at its fixed </a:t>
                      </a:r>
                      <a:r>
                        <a:rPr b="1" lang="en-GB" sz="1100">
                          <a:solidFill>
                            <a:srgbClr val="1B1C1D"/>
                          </a:solidFill>
                        </a:rPr>
                        <a:t>3x3 neighborhood</a:t>
                      </a:r>
                      <a:r>
                        <a:rPr lang="en-GB" sz="1100">
                          <a:solidFill>
                            <a:srgbClr val="1B1C1D"/>
                          </a:solidFill>
                        </a:rPr>
                        <a: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To understand one </a:t>
                      </a:r>
                      <a:r>
                        <a:rPr b="1" lang="en-GB" sz="1100">
                          <a:solidFill>
                            <a:srgbClr val="1B1C1D"/>
                          </a:solidFill>
                        </a:rPr>
                        <a:t>node</a:t>
                      </a:r>
                      <a:r>
                        <a:rPr lang="en-GB" sz="1100">
                          <a:solidFill>
                            <a:srgbClr val="1B1C1D"/>
                          </a:solidFill>
                        </a:rPr>
                        <a:t>, it looks at its irregular </a:t>
                      </a:r>
                      <a:r>
                        <a:rPr b="1" lang="en-GB" sz="1100">
                          <a:solidFill>
                            <a:srgbClr val="1B1C1D"/>
                          </a:solidFill>
                        </a:rPr>
                        <a:t>neighbors</a:t>
                      </a:r>
                      <a:r>
                        <a:rPr lang="en-GB" sz="1100">
                          <a:solidFill>
                            <a:srgbClr val="1B1C1D"/>
                          </a:solidFill>
                        </a:rPr>
                        <a: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Answer - By Matrix Multiplication?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7826"/>
              <a:buFont typeface="Arial"/>
              <a:buNone/>
            </a:pPr>
            <a:r>
              <a:rPr b="1" lang="en-GB" sz="2300"/>
              <a:t>A First Attempt (Simple Aggregation)</a:t>
            </a:r>
            <a:endParaRPr b="1" sz="2300"/>
          </a:p>
          <a:p>
            <a:pPr indent="0" lvl="0" marL="0" rtl="0" algn="l">
              <a:spcBef>
                <a:spcPts val="0"/>
              </a:spcBef>
              <a:spcAft>
                <a:spcPts val="0"/>
              </a:spcAft>
              <a:buNone/>
            </a:pPr>
            <a:r>
              <a:t/>
            </a:r>
            <a:endParaRPr/>
          </a:p>
        </p:txBody>
      </p:sp>
      <p:sp>
        <p:nvSpPr>
          <p:cNvPr id="233" name="Google Shape;233;p34"/>
          <p:cNvSpPr txBox="1"/>
          <p:nvPr>
            <p:ph idx="1" type="body"/>
          </p:nvPr>
        </p:nvSpPr>
        <p:spPr>
          <a:xfrm>
            <a:off x="311700" y="1152475"/>
            <a:ext cx="8520600" cy="1062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solidFill>
                  <a:schemeClr val="dk1"/>
                </a:solidFill>
              </a:rPr>
              <a:t>How can we get the sum of all neighbors' features for </a:t>
            </a:r>
            <a:r>
              <a:rPr i="1" lang="en-GB" sz="1200">
                <a:solidFill>
                  <a:schemeClr val="dk1"/>
                </a:solidFill>
              </a:rPr>
              <a:t>every node at once</a:t>
            </a:r>
            <a:r>
              <a:rPr lang="en-GB"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Multiply the Adjacency Matrix (A) by the Feature Matrix (X).</a:t>
            </a:r>
            <a:endParaRPr sz="1200">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This is great! But... it gives us two big problems.</a:t>
            </a:r>
            <a:endParaRPr sz="1200">
              <a:solidFill>
                <a:schemeClr val="dk1"/>
              </a:solidFill>
            </a:endParaRPr>
          </a:p>
        </p:txBody>
      </p:sp>
      <p:pic>
        <p:nvPicPr>
          <p:cNvPr id="234" name="Google Shape;234;p34"/>
          <p:cNvPicPr preferRelativeResize="0"/>
          <p:nvPr/>
        </p:nvPicPr>
        <p:blipFill>
          <a:blip r:embed="rId3">
            <a:alphaModFix/>
          </a:blip>
          <a:stretch>
            <a:fillRect/>
          </a:stretch>
        </p:blipFill>
        <p:spPr>
          <a:xfrm>
            <a:off x="2498275" y="1982152"/>
            <a:ext cx="3936349" cy="1394950"/>
          </a:xfrm>
          <a:prstGeom prst="rect">
            <a:avLst/>
          </a:prstGeom>
          <a:noFill/>
          <a:ln>
            <a:noFill/>
          </a:ln>
        </p:spPr>
      </p:pic>
      <p:pic>
        <p:nvPicPr>
          <p:cNvPr id="235" name="Google Shape;235;p34"/>
          <p:cNvPicPr preferRelativeResize="0"/>
          <p:nvPr/>
        </p:nvPicPr>
        <p:blipFill>
          <a:blip r:embed="rId4">
            <a:alphaModFix/>
          </a:blip>
          <a:stretch>
            <a:fillRect/>
          </a:stretch>
        </p:blipFill>
        <p:spPr>
          <a:xfrm>
            <a:off x="1417075" y="3647575"/>
            <a:ext cx="2276618" cy="1284470"/>
          </a:xfrm>
          <a:prstGeom prst="rect">
            <a:avLst/>
          </a:prstGeom>
          <a:noFill/>
          <a:ln>
            <a:noFill/>
          </a:ln>
        </p:spPr>
      </p:pic>
      <p:pic>
        <p:nvPicPr>
          <p:cNvPr id="236" name="Google Shape;236;p34"/>
          <p:cNvPicPr preferRelativeResize="0"/>
          <p:nvPr/>
        </p:nvPicPr>
        <p:blipFill>
          <a:blip r:embed="rId5">
            <a:alphaModFix/>
          </a:blip>
          <a:stretch>
            <a:fillRect/>
          </a:stretch>
        </p:blipFill>
        <p:spPr>
          <a:xfrm>
            <a:off x="4572004" y="3667500"/>
            <a:ext cx="2909871" cy="1244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9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 Problems and Their Fixes</a:t>
            </a:r>
            <a:endParaRPr/>
          </a:p>
        </p:txBody>
      </p:sp>
      <p:pic>
        <p:nvPicPr>
          <p:cNvPr id="242" name="Google Shape;242;p35"/>
          <p:cNvPicPr preferRelativeResize="0"/>
          <p:nvPr/>
        </p:nvPicPr>
        <p:blipFill>
          <a:blip r:embed="rId3">
            <a:alphaModFix/>
          </a:blip>
          <a:stretch>
            <a:fillRect/>
          </a:stretch>
        </p:blipFill>
        <p:spPr>
          <a:xfrm>
            <a:off x="377875" y="996725"/>
            <a:ext cx="8155101" cy="330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311700" y="9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 Problems and Their Fixes</a:t>
            </a:r>
            <a:endParaRPr/>
          </a:p>
        </p:txBody>
      </p:sp>
      <p:pic>
        <p:nvPicPr>
          <p:cNvPr id="248" name="Google Shape;248;p36"/>
          <p:cNvPicPr preferRelativeResize="0"/>
          <p:nvPr/>
        </p:nvPicPr>
        <p:blipFill>
          <a:blip r:embed="rId3">
            <a:alphaModFix/>
          </a:blip>
          <a:stretch>
            <a:fillRect/>
          </a:stretch>
        </p:blipFill>
        <p:spPr>
          <a:xfrm>
            <a:off x="635250" y="1176750"/>
            <a:ext cx="7898748" cy="3178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GB" sz="2200"/>
              <a:t>The Solution: Symmetric Normalization</a:t>
            </a:r>
            <a:endParaRPr sz="2200"/>
          </a:p>
          <a:p>
            <a:pPr indent="0" lvl="0" marL="0" rtl="0" algn="l">
              <a:spcBef>
                <a:spcPts val="400"/>
              </a:spcBef>
              <a:spcAft>
                <a:spcPts val="0"/>
              </a:spcAft>
              <a:buNone/>
            </a:pPr>
            <a:r>
              <a:t/>
            </a:r>
            <a:endParaRPr sz="2200"/>
          </a:p>
        </p:txBody>
      </p:sp>
      <p:sp>
        <p:nvSpPr>
          <p:cNvPr id="254" name="Google Shape;25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7"/>
          <p:cNvPicPr preferRelativeResize="0"/>
          <p:nvPr/>
        </p:nvPicPr>
        <p:blipFill>
          <a:blip r:embed="rId3">
            <a:alphaModFix/>
          </a:blip>
          <a:stretch>
            <a:fillRect/>
          </a:stretch>
        </p:blipFill>
        <p:spPr>
          <a:xfrm>
            <a:off x="0" y="1313757"/>
            <a:ext cx="9143999" cy="25159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2200"/>
              <a:t>The Solution: Symmetric Normalization</a:t>
            </a:r>
            <a:endParaRPr sz="2200"/>
          </a:p>
          <a:p>
            <a:pPr indent="0" lvl="0" marL="0" rtl="0" algn="l">
              <a:spcBef>
                <a:spcPts val="400"/>
              </a:spcBef>
              <a:spcAft>
                <a:spcPts val="0"/>
              </a:spcAft>
              <a:buNone/>
            </a:pPr>
            <a:r>
              <a:t/>
            </a:r>
            <a:endParaRPr sz="2200"/>
          </a:p>
        </p:txBody>
      </p:sp>
      <p:sp>
        <p:nvSpPr>
          <p:cNvPr id="261" name="Google Shape;26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38"/>
          <p:cNvPicPr preferRelativeResize="0"/>
          <p:nvPr/>
        </p:nvPicPr>
        <p:blipFill>
          <a:blip r:embed="rId3">
            <a:alphaModFix/>
          </a:blip>
          <a:stretch>
            <a:fillRect/>
          </a:stretch>
        </p:blipFill>
        <p:spPr>
          <a:xfrm>
            <a:off x="367425" y="966625"/>
            <a:ext cx="8083800" cy="4105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9"/>
          <p:cNvPicPr preferRelativeResize="0"/>
          <p:nvPr/>
        </p:nvPicPr>
        <p:blipFill>
          <a:blip r:embed="rId3">
            <a:alphaModFix/>
          </a:blip>
          <a:stretch>
            <a:fillRect/>
          </a:stretch>
        </p:blipFill>
        <p:spPr>
          <a:xfrm>
            <a:off x="0" y="1867939"/>
            <a:ext cx="9143999" cy="14076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7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Full GCN Layer Formula</a:t>
            </a:r>
            <a:endParaRPr/>
          </a:p>
        </p:txBody>
      </p:sp>
      <p:pic>
        <p:nvPicPr>
          <p:cNvPr id="275" name="Google Shape;275;p40"/>
          <p:cNvPicPr preferRelativeResize="0"/>
          <p:nvPr/>
        </p:nvPicPr>
        <p:blipFill>
          <a:blip r:embed="rId3">
            <a:alphaModFix/>
          </a:blip>
          <a:stretch>
            <a:fillRect/>
          </a:stretch>
        </p:blipFill>
        <p:spPr>
          <a:xfrm>
            <a:off x="1506525" y="650325"/>
            <a:ext cx="5442450" cy="823600"/>
          </a:xfrm>
          <a:prstGeom prst="rect">
            <a:avLst/>
          </a:prstGeom>
          <a:noFill/>
          <a:ln>
            <a:noFill/>
          </a:ln>
        </p:spPr>
      </p:pic>
      <p:pic>
        <p:nvPicPr>
          <p:cNvPr id="276" name="Google Shape;276;p40"/>
          <p:cNvPicPr preferRelativeResize="0"/>
          <p:nvPr/>
        </p:nvPicPr>
        <p:blipFill>
          <a:blip r:embed="rId4">
            <a:alphaModFix/>
          </a:blip>
          <a:stretch>
            <a:fillRect/>
          </a:stretch>
        </p:blipFill>
        <p:spPr>
          <a:xfrm>
            <a:off x="2317150" y="1276862"/>
            <a:ext cx="4097861" cy="2577125"/>
          </a:xfrm>
          <a:prstGeom prst="rect">
            <a:avLst/>
          </a:prstGeom>
          <a:noFill/>
          <a:ln>
            <a:noFill/>
          </a:ln>
        </p:spPr>
      </p:pic>
      <p:pic>
        <p:nvPicPr>
          <p:cNvPr id="277" name="Google Shape;277;p40"/>
          <p:cNvPicPr preferRelativeResize="0"/>
          <p:nvPr/>
        </p:nvPicPr>
        <p:blipFill>
          <a:blip r:embed="rId5">
            <a:alphaModFix/>
          </a:blip>
          <a:stretch>
            <a:fillRect/>
          </a:stretch>
        </p:blipFill>
        <p:spPr>
          <a:xfrm>
            <a:off x="2384762" y="3945206"/>
            <a:ext cx="3685977" cy="90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Stacking Layers (What Makes it "Deep"?)</a:t>
            </a:r>
            <a:endParaRPr/>
          </a:p>
        </p:txBody>
      </p:sp>
      <p:pic>
        <p:nvPicPr>
          <p:cNvPr id="283" name="Google Shape;283;p41"/>
          <p:cNvPicPr preferRelativeResize="0"/>
          <p:nvPr/>
        </p:nvPicPr>
        <p:blipFill>
          <a:blip r:embed="rId3">
            <a:alphaModFix/>
          </a:blip>
          <a:stretch>
            <a:fillRect/>
          </a:stretch>
        </p:blipFill>
        <p:spPr>
          <a:xfrm>
            <a:off x="152400" y="1745425"/>
            <a:ext cx="8839198" cy="8263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GCN</a:t>
            </a:r>
            <a:endParaRPr/>
          </a:p>
        </p:txBody>
      </p:sp>
      <p:pic>
        <p:nvPicPr>
          <p:cNvPr id="70" name="Google Shape;70;p15"/>
          <p:cNvPicPr preferRelativeResize="0"/>
          <p:nvPr/>
        </p:nvPicPr>
        <p:blipFill>
          <a:blip r:embed="rId3">
            <a:alphaModFix/>
          </a:blip>
          <a:stretch>
            <a:fillRect/>
          </a:stretch>
        </p:blipFill>
        <p:spPr>
          <a:xfrm>
            <a:off x="13800" y="0"/>
            <a:ext cx="8520601"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Stacking Layers (What Makes it "Deep"?)</a:t>
            </a:r>
            <a:endParaRPr/>
          </a:p>
        </p:txBody>
      </p:sp>
      <p:pic>
        <p:nvPicPr>
          <p:cNvPr id="289" name="Google Shape;289;p42"/>
          <p:cNvPicPr preferRelativeResize="0"/>
          <p:nvPr/>
        </p:nvPicPr>
        <p:blipFill>
          <a:blip r:embed="rId3">
            <a:alphaModFix/>
          </a:blip>
          <a:stretch>
            <a:fillRect/>
          </a:stretch>
        </p:blipFill>
        <p:spPr>
          <a:xfrm>
            <a:off x="152400" y="1107150"/>
            <a:ext cx="8839198" cy="2478982"/>
          </a:xfrm>
          <a:prstGeom prst="rect">
            <a:avLst/>
          </a:prstGeom>
          <a:noFill/>
          <a:ln>
            <a:noFill/>
          </a:ln>
        </p:spPr>
      </p:pic>
      <p:pic>
        <p:nvPicPr>
          <p:cNvPr id="290" name="Google Shape;290;p42"/>
          <p:cNvPicPr preferRelativeResize="0"/>
          <p:nvPr/>
        </p:nvPicPr>
        <p:blipFill>
          <a:blip r:embed="rId4">
            <a:alphaModFix/>
          </a:blip>
          <a:stretch>
            <a:fillRect/>
          </a:stretch>
        </p:blipFill>
        <p:spPr>
          <a:xfrm>
            <a:off x="152400" y="3216953"/>
            <a:ext cx="9143999" cy="17225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6" name="Google Shape;29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7" name="Google Shape;297;p43"/>
          <p:cNvPicPr preferRelativeResize="0"/>
          <p:nvPr/>
        </p:nvPicPr>
        <p:blipFill>
          <a:blip r:embed="rId3">
            <a:alphaModFix/>
          </a:blip>
          <a:stretch>
            <a:fillRect/>
          </a:stretch>
        </p:blipFill>
        <p:spPr>
          <a:xfrm>
            <a:off x="88600" y="157450"/>
            <a:ext cx="8966799" cy="4668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VS GCN</a:t>
            </a:r>
            <a:endParaRPr/>
          </a:p>
        </p:txBody>
      </p:sp>
      <p:pic>
        <p:nvPicPr>
          <p:cNvPr id="303" name="Google Shape;303;p44"/>
          <p:cNvPicPr preferRelativeResize="0"/>
          <p:nvPr/>
        </p:nvPicPr>
        <p:blipFill>
          <a:blip r:embed="rId3">
            <a:alphaModFix/>
          </a:blip>
          <a:stretch>
            <a:fillRect/>
          </a:stretch>
        </p:blipFill>
        <p:spPr>
          <a:xfrm>
            <a:off x="311700" y="1857643"/>
            <a:ext cx="9143999" cy="2701364"/>
          </a:xfrm>
          <a:prstGeom prst="rect">
            <a:avLst/>
          </a:prstGeom>
          <a:noFill/>
          <a:ln>
            <a:noFill/>
          </a:ln>
        </p:spPr>
      </p:pic>
      <p:pic>
        <p:nvPicPr>
          <p:cNvPr id="304" name="Google Shape;304;p44"/>
          <p:cNvPicPr preferRelativeResize="0"/>
          <p:nvPr/>
        </p:nvPicPr>
        <p:blipFill>
          <a:blip r:embed="rId4">
            <a:alphaModFix/>
          </a:blip>
          <a:stretch>
            <a:fillRect/>
          </a:stretch>
        </p:blipFill>
        <p:spPr>
          <a:xfrm>
            <a:off x="311700" y="1017725"/>
            <a:ext cx="8674465" cy="78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74700" y="17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VS GCN</a:t>
            </a:r>
            <a:endParaRPr/>
          </a:p>
        </p:txBody>
      </p:sp>
      <p:pic>
        <p:nvPicPr>
          <p:cNvPr id="310" name="Google Shape;310;p45"/>
          <p:cNvPicPr preferRelativeResize="0"/>
          <p:nvPr/>
        </p:nvPicPr>
        <p:blipFill>
          <a:blip r:embed="rId3">
            <a:alphaModFix/>
          </a:blip>
          <a:stretch>
            <a:fillRect/>
          </a:stretch>
        </p:blipFill>
        <p:spPr>
          <a:xfrm>
            <a:off x="205950" y="794999"/>
            <a:ext cx="7425476" cy="4348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VS GCN</a:t>
            </a:r>
            <a:endParaRPr/>
          </a:p>
        </p:txBody>
      </p:sp>
      <p:pic>
        <p:nvPicPr>
          <p:cNvPr id="316" name="Google Shape;316;p46"/>
          <p:cNvPicPr preferRelativeResize="0"/>
          <p:nvPr/>
        </p:nvPicPr>
        <p:blipFill>
          <a:blip r:embed="rId3">
            <a:alphaModFix/>
          </a:blip>
          <a:stretch>
            <a:fillRect/>
          </a:stretch>
        </p:blipFill>
        <p:spPr>
          <a:xfrm>
            <a:off x="241175" y="1192091"/>
            <a:ext cx="9143999" cy="31197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Convolution in GCN: The Two Families</a:t>
            </a:r>
            <a:endParaRPr/>
          </a:p>
        </p:txBody>
      </p:sp>
      <p:pic>
        <p:nvPicPr>
          <p:cNvPr id="322" name="Google Shape;322;p47"/>
          <p:cNvPicPr preferRelativeResize="0"/>
          <p:nvPr/>
        </p:nvPicPr>
        <p:blipFill>
          <a:blip r:embed="rId3">
            <a:alphaModFix/>
          </a:blip>
          <a:stretch>
            <a:fillRect/>
          </a:stretch>
        </p:blipFill>
        <p:spPr>
          <a:xfrm>
            <a:off x="62975" y="125325"/>
            <a:ext cx="8520600" cy="44435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8" name="Google Shape;32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48"/>
          <p:cNvPicPr preferRelativeResize="0"/>
          <p:nvPr/>
        </p:nvPicPr>
        <p:blipFill>
          <a:blip r:embed="rId3">
            <a:alphaModFix/>
          </a:blip>
          <a:stretch>
            <a:fillRect/>
          </a:stretch>
        </p:blipFill>
        <p:spPr>
          <a:xfrm>
            <a:off x="42000" y="134925"/>
            <a:ext cx="8832298" cy="46060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49"/>
          <p:cNvPicPr preferRelativeResize="0"/>
          <p:nvPr/>
        </p:nvPicPr>
        <p:blipFill>
          <a:blip r:embed="rId3">
            <a:alphaModFix/>
          </a:blip>
          <a:stretch>
            <a:fillRect/>
          </a:stretch>
        </p:blipFill>
        <p:spPr>
          <a:xfrm>
            <a:off x="160650" y="254637"/>
            <a:ext cx="8671650" cy="4634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2" name="Google Shape;34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50"/>
          <p:cNvPicPr preferRelativeResize="0"/>
          <p:nvPr/>
        </p:nvPicPr>
        <p:blipFill>
          <a:blip r:embed="rId3">
            <a:alphaModFix/>
          </a:blip>
          <a:stretch>
            <a:fillRect/>
          </a:stretch>
        </p:blipFill>
        <p:spPr>
          <a:xfrm>
            <a:off x="183054" y="195389"/>
            <a:ext cx="8551573" cy="4570049"/>
          </a:xfrm>
          <a:prstGeom prst="rect">
            <a:avLst/>
          </a:prstGeom>
          <a:noFill/>
          <a:ln>
            <a:noFill/>
          </a:ln>
        </p:spPr>
      </p:pic>
      <p:sp>
        <p:nvSpPr>
          <p:cNvPr id="344" name="Google Shape;344;p50"/>
          <p:cNvSpPr txBox="1"/>
          <p:nvPr/>
        </p:nvSpPr>
        <p:spPr>
          <a:xfrm>
            <a:off x="1484675" y="4582589"/>
            <a:ext cx="161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Inter SemiBold"/>
                <a:ea typeface="Inter SemiBold"/>
                <a:cs typeface="Inter SemiBold"/>
                <a:sym typeface="Inter SemiBold"/>
              </a:rPr>
              <a:t>(Feature Refinement)</a:t>
            </a:r>
            <a:endParaRPr sz="1000">
              <a:solidFill>
                <a:schemeClr val="dk1"/>
              </a:solidFill>
              <a:latin typeface="Inter SemiBold"/>
              <a:ea typeface="Inter SemiBold"/>
              <a:cs typeface="Inter SemiBold"/>
              <a:sym typeface="Inter SemiBold"/>
            </a:endParaRPr>
          </a:p>
        </p:txBody>
      </p:sp>
      <p:sp>
        <p:nvSpPr>
          <p:cNvPr id="345" name="Google Shape;345;p50"/>
          <p:cNvSpPr txBox="1"/>
          <p:nvPr/>
        </p:nvSpPr>
        <p:spPr>
          <a:xfrm>
            <a:off x="3850779" y="4568982"/>
            <a:ext cx="155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Inter SemiBold"/>
                <a:ea typeface="Inter SemiBold"/>
                <a:cs typeface="Inter SemiBold"/>
                <a:sym typeface="Inter SemiBold"/>
              </a:rPr>
              <a:t>(Down-sampling)</a:t>
            </a:r>
            <a:endParaRPr sz="1000">
              <a:solidFill>
                <a:schemeClr val="dk1"/>
              </a:solidFill>
              <a:latin typeface="Inter SemiBold"/>
              <a:ea typeface="Inter SemiBold"/>
              <a:cs typeface="Inter SemiBold"/>
              <a:sym typeface="Inter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convolutional part</a:t>
            </a:r>
            <a:endParaRPr/>
          </a:p>
        </p:txBody>
      </p:sp>
      <p:pic>
        <p:nvPicPr>
          <p:cNvPr id="351" name="Google Shape;351;p51"/>
          <p:cNvPicPr preferRelativeResize="0"/>
          <p:nvPr/>
        </p:nvPicPr>
        <p:blipFill>
          <a:blip r:embed="rId3">
            <a:alphaModFix/>
          </a:blip>
          <a:stretch>
            <a:fillRect/>
          </a:stretch>
        </p:blipFill>
        <p:spPr>
          <a:xfrm>
            <a:off x="0" y="1307366"/>
            <a:ext cx="9144002" cy="2182762"/>
          </a:xfrm>
          <a:prstGeom prst="rect">
            <a:avLst/>
          </a:prstGeom>
          <a:noFill/>
          <a:ln>
            <a:noFill/>
          </a:ln>
        </p:spPr>
      </p:pic>
      <p:sp>
        <p:nvSpPr>
          <p:cNvPr id="352" name="Google Shape;352;p51"/>
          <p:cNvSpPr txBox="1"/>
          <p:nvPr/>
        </p:nvSpPr>
        <p:spPr>
          <a:xfrm>
            <a:off x="2993575" y="1561800"/>
            <a:ext cx="617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76" name="Google Shape;76;p16"/>
          <p:cNvPicPr preferRelativeResize="0"/>
          <p:nvPr/>
        </p:nvPicPr>
        <p:blipFill rotWithShape="1">
          <a:blip r:embed="rId3">
            <a:alphaModFix/>
          </a:blip>
          <a:srcRect b="71914" l="0" r="0" t="0"/>
          <a:stretch/>
        </p:blipFill>
        <p:spPr>
          <a:xfrm>
            <a:off x="36600" y="0"/>
            <a:ext cx="11343002" cy="1401799"/>
          </a:xfrm>
          <a:prstGeom prst="rect">
            <a:avLst/>
          </a:prstGeom>
          <a:noFill/>
          <a:ln>
            <a:noFill/>
          </a:ln>
        </p:spPr>
      </p:pic>
      <p:pic>
        <p:nvPicPr>
          <p:cNvPr id="77" name="Google Shape;77;p16"/>
          <p:cNvPicPr preferRelativeResize="0"/>
          <p:nvPr/>
        </p:nvPicPr>
        <p:blipFill>
          <a:blip r:embed="rId4">
            <a:alphaModFix/>
          </a:blip>
          <a:stretch>
            <a:fillRect/>
          </a:stretch>
        </p:blipFill>
        <p:spPr>
          <a:xfrm>
            <a:off x="168848" y="55813"/>
            <a:ext cx="9144003" cy="5031880"/>
          </a:xfrm>
          <a:prstGeom prst="rect">
            <a:avLst/>
          </a:prstGeom>
          <a:noFill/>
          <a:ln>
            <a:noFill/>
          </a:ln>
        </p:spPr>
      </p:pic>
      <p:pic>
        <p:nvPicPr>
          <p:cNvPr id="78" name="Google Shape;78;p16"/>
          <p:cNvPicPr preferRelativeResize="0"/>
          <p:nvPr/>
        </p:nvPicPr>
        <p:blipFill>
          <a:blip r:embed="rId5">
            <a:alphaModFix/>
          </a:blip>
          <a:stretch>
            <a:fillRect/>
          </a:stretch>
        </p:blipFill>
        <p:spPr>
          <a:xfrm>
            <a:off x="36594" y="55820"/>
            <a:ext cx="8677007"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idx="1" type="body"/>
          </p:nvPr>
        </p:nvSpPr>
        <p:spPr>
          <a:xfrm>
            <a:off x="5455488" y="837979"/>
            <a:ext cx="3416100" cy="4357200"/>
          </a:xfrm>
          <a:prstGeom prst="rect">
            <a:avLst/>
          </a:prstGeom>
        </p:spPr>
        <p:txBody>
          <a:bodyPr anchorCtr="0" anchor="t" bIns="91425" lIns="91425" spcFirstLastPara="1" rIns="91425" wrap="square" tIns="91425">
            <a:normAutofit/>
          </a:bodyPr>
          <a:lstStyle/>
          <a:p>
            <a:pPr indent="-292100" lvl="0" marL="457200" rtl="0" algn="just">
              <a:spcBef>
                <a:spcPts val="0"/>
              </a:spcBef>
              <a:spcAft>
                <a:spcPts val="0"/>
              </a:spcAft>
              <a:buClr>
                <a:schemeClr val="dk1"/>
              </a:buClr>
              <a:buSzPts val="1000"/>
              <a:buChar char="●"/>
            </a:pPr>
            <a:r>
              <a:rPr b="1" lang="en-GB" sz="1000">
                <a:solidFill>
                  <a:schemeClr val="dk1"/>
                </a:solidFill>
                <a:latin typeface="Inter"/>
                <a:ea typeface="Inter"/>
                <a:cs typeface="Inter"/>
                <a:sym typeface="Inter"/>
              </a:rPr>
              <a:t>Before convolution:</a:t>
            </a:r>
            <a:r>
              <a:rPr lang="en-GB" sz="1000">
                <a:solidFill>
                  <a:schemeClr val="dk1"/>
                </a:solidFill>
                <a:latin typeface="Inter"/>
                <a:ea typeface="Inter"/>
                <a:cs typeface="Inter"/>
                <a:sym typeface="Inter"/>
              </a:rPr>
              <a:t> The graph's inputs consist of the Vertex Features (H), which are the initial properties of each atom (like electron density), and the Adjacency Matrix (A), representing the fixed chemical bonds. </a:t>
            </a:r>
            <a:endParaRPr sz="1000">
              <a:solidFill>
                <a:schemeClr val="dk1"/>
              </a:solidFill>
              <a:latin typeface="Inter"/>
              <a:ea typeface="Inter"/>
              <a:cs typeface="Inter"/>
              <a:sym typeface="Inter"/>
            </a:endParaRPr>
          </a:p>
          <a:p>
            <a:pPr indent="-292100" lvl="0" marL="457200" rtl="0" algn="just">
              <a:spcBef>
                <a:spcPts val="1000"/>
              </a:spcBef>
              <a:spcAft>
                <a:spcPts val="0"/>
              </a:spcAft>
              <a:buClr>
                <a:schemeClr val="dk1"/>
              </a:buClr>
              <a:buSzPts val="1000"/>
              <a:buChar char="●"/>
            </a:pPr>
            <a:r>
              <a:rPr b="1" lang="en-GB" sz="1000">
                <a:solidFill>
                  <a:schemeClr val="dk1"/>
                </a:solidFill>
                <a:latin typeface="Inter"/>
                <a:ea typeface="Inter"/>
                <a:cs typeface="Inter"/>
                <a:sym typeface="Inter"/>
              </a:rPr>
              <a:t>During convolution:</a:t>
            </a:r>
            <a:r>
              <a:rPr lang="en-GB" sz="1000">
                <a:solidFill>
                  <a:schemeClr val="dk1"/>
                </a:solidFill>
                <a:latin typeface="Inter"/>
                <a:ea typeface="Inter"/>
                <a:cs typeface="Inter"/>
                <a:sym typeface="Inter"/>
              </a:rPr>
              <a:t> The GCN layer uses the Adjacency Matrix (A) to guide the aggregation of features; specifically, a central atom combines its features with those of all its directly bonded neighbors, allowing it to learn about its local chemical environment. </a:t>
            </a:r>
            <a:endParaRPr sz="1000">
              <a:solidFill>
                <a:schemeClr val="dk1"/>
              </a:solidFill>
              <a:latin typeface="Inter"/>
              <a:ea typeface="Inter"/>
              <a:cs typeface="Inter"/>
              <a:sym typeface="Inter"/>
            </a:endParaRPr>
          </a:p>
          <a:p>
            <a:pPr indent="-292100" lvl="0" marL="457200" rtl="0" algn="just">
              <a:spcBef>
                <a:spcPts val="1000"/>
              </a:spcBef>
              <a:spcAft>
                <a:spcPts val="0"/>
              </a:spcAft>
              <a:buClr>
                <a:schemeClr val="dk1"/>
              </a:buClr>
              <a:buSzPts val="1000"/>
              <a:buChar char="●"/>
            </a:pPr>
            <a:r>
              <a:rPr b="1" lang="en-GB" sz="1000">
                <a:solidFill>
                  <a:schemeClr val="dk1"/>
                </a:solidFill>
                <a:latin typeface="Inter"/>
                <a:ea typeface="Inter"/>
                <a:cs typeface="Inter"/>
                <a:sym typeface="Inter"/>
              </a:rPr>
              <a:t>After convolution:</a:t>
            </a:r>
            <a:r>
              <a:rPr lang="en-GB" sz="1000">
                <a:solidFill>
                  <a:schemeClr val="dk1"/>
                </a:solidFill>
                <a:latin typeface="Inter"/>
                <a:ea typeface="Inter"/>
                <a:cs typeface="Inter"/>
                <a:sym typeface="Inter"/>
              </a:rPr>
              <a:t> The Filtered Vertex H</a:t>
            </a:r>
            <a:r>
              <a:rPr baseline="30000" lang="en-GB" sz="1000">
                <a:solidFill>
                  <a:schemeClr val="dk1"/>
                </a:solidFill>
                <a:latin typeface="Inter"/>
                <a:ea typeface="Inter"/>
                <a:cs typeface="Inter"/>
                <a:sym typeface="Inter"/>
              </a:rPr>
              <a:t>l+1</a:t>
            </a:r>
            <a:r>
              <a:rPr lang="en-GB" sz="1000">
                <a:solidFill>
                  <a:schemeClr val="dk1"/>
                </a:solidFill>
                <a:latin typeface="Inter"/>
                <a:ea typeface="Inter"/>
                <a:cs typeface="Inter"/>
                <a:sym typeface="Inter"/>
              </a:rPr>
              <a:t> features are updated and enriched by these neighboring influences, but the chemical bonds (structure) remain fixed and unchanged.</a:t>
            </a:r>
            <a:endParaRPr sz="1000">
              <a:latin typeface="Inter"/>
              <a:ea typeface="Inter"/>
              <a:cs typeface="Inter"/>
              <a:sym typeface="Inter"/>
            </a:endParaRPr>
          </a:p>
        </p:txBody>
      </p:sp>
      <p:pic>
        <p:nvPicPr>
          <p:cNvPr id="358" name="Google Shape;358;p52"/>
          <p:cNvPicPr preferRelativeResize="0"/>
          <p:nvPr/>
        </p:nvPicPr>
        <p:blipFill>
          <a:blip r:embed="rId3">
            <a:alphaModFix/>
          </a:blip>
          <a:stretch>
            <a:fillRect/>
          </a:stretch>
        </p:blipFill>
        <p:spPr>
          <a:xfrm>
            <a:off x="26100" y="199276"/>
            <a:ext cx="5628000" cy="5073124"/>
          </a:xfrm>
          <a:prstGeom prst="rect">
            <a:avLst/>
          </a:prstGeom>
          <a:noFill/>
          <a:ln>
            <a:noFill/>
          </a:ln>
        </p:spPr>
      </p:pic>
      <p:sp>
        <p:nvSpPr>
          <p:cNvPr id="359" name="Google Shape;359;p52"/>
          <p:cNvSpPr/>
          <p:nvPr/>
        </p:nvSpPr>
        <p:spPr>
          <a:xfrm>
            <a:off x="875667" y="263848"/>
            <a:ext cx="130500" cy="1566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52"/>
          <p:cNvSpPr txBox="1"/>
          <p:nvPr/>
        </p:nvSpPr>
        <p:spPr>
          <a:xfrm>
            <a:off x="784329" y="146423"/>
            <a:ext cx="3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Inter SemiBold"/>
                <a:ea typeface="Inter SemiBold"/>
                <a:cs typeface="Inter SemiBold"/>
                <a:sym typeface="Inter SemiBold"/>
              </a:rPr>
              <a:t>2</a:t>
            </a:r>
            <a:endParaRPr>
              <a:solidFill>
                <a:schemeClr val="dk1"/>
              </a:solidFill>
              <a:latin typeface="Inter SemiBold"/>
              <a:ea typeface="Inter SemiBold"/>
              <a:cs typeface="Inter SemiBold"/>
              <a:sym typeface="Inter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pooling part</a:t>
            </a:r>
            <a:endParaRPr/>
          </a:p>
        </p:txBody>
      </p:sp>
      <p:pic>
        <p:nvPicPr>
          <p:cNvPr id="366" name="Google Shape;366;p53"/>
          <p:cNvPicPr preferRelativeResize="0"/>
          <p:nvPr/>
        </p:nvPicPr>
        <p:blipFill>
          <a:blip r:embed="rId3">
            <a:alphaModFix/>
          </a:blip>
          <a:stretch>
            <a:fillRect/>
          </a:stretch>
        </p:blipFill>
        <p:spPr>
          <a:xfrm>
            <a:off x="0" y="1278194"/>
            <a:ext cx="9144002" cy="20156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4"/>
          <p:cNvPicPr preferRelativeResize="0"/>
          <p:nvPr/>
        </p:nvPicPr>
        <p:blipFill>
          <a:blip r:embed="rId3">
            <a:alphaModFix/>
          </a:blip>
          <a:stretch>
            <a:fillRect/>
          </a:stretch>
        </p:blipFill>
        <p:spPr>
          <a:xfrm>
            <a:off x="52192" y="142875"/>
            <a:ext cx="5690275" cy="4857749"/>
          </a:xfrm>
          <a:prstGeom prst="rect">
            <a:avLst/>
          </a:prstGeom>
          <a:noFill/>
          <a:ln>
            <a:noFill/>
          </a:ln>
        </p:spPr>
      </p:pic>
      <p:sp>
        <p:nvSpPr>
          <p:cNvPr id="372" name="Google Shape;372;p54"/>
          <p:cNvSpPr txBox="1"/>
          <p:nvPr/>
        </p:nvSpPr>
        <p:spPr>
          <a:xfrm>
            <a:off x="5690275" y="336000"/>
            <a:ext cx="3386400" cy="46485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1400"/>
              </a:spcBef>
              <a:spcAft>
                <a:spcPts val="0"/>
              </a:spcAft>
              <a:buClr>
                <a:schemeClr val="dk1"/>
              </a:buClr>
              <a:buSzPts val="1000"/>
              <a:buFont typeface="Inter SemiBold"/>
              <a:buAutoNum type="arabicPeriod"/>
            </a:pPr>
            <a:r>
              <a:rPr lang="en-GB" sz="1000">
                <a:solidFill>
                  <a:schemeClr val="dk1"/>
                </a:solidFill>
                <a:latin typeface="Inter SemiBold"/>
                <a:ea typeface="Inter SemiBold"/>
                <a:cs typeface="Inter SemiBold"/>
                <a:sym typeface="Inter SemiBold"/>
              </a:rPr>
              <a:t>Before Pooling: </a:t>
            </a:r>
            <a:r>
              <a:rPr lang="en-GB" sz="1000">
                <a:solidFill>
                  <a:schemeClr val="dk1"/>
                </a:solidFill>
                <a:latin typeface="Inter"/>
                <a:ea typeface="Inter"/>
                <a:cs typeface="Inter"/>
                <a:sym typeface="Inter"/>
              </a:rPr>
              <a:t>The input is a large, heterogeneous graph (many individual nodes/users) where dense communities/clusters (e.g., 'Sports Fans') can be identified based on connections and features.</a:t>
            </a:r>
            <a:endParaRPr sz="1000">
              <a:solidFill>
                <a:schemeClr val="dk1"/>
              </a:solidFill>
              <a:latin typeface="Inter"/>
              <a:ea typeface="Inter"/>
              <a:cs typeface="Inter"/>
              <a:sym typeface="Inter"/>
            </a:endParaRPr>
          </a:p>
          <a:p>
            <a:pPr indent="-292100" lvl="0" marL="457200" rtl="0" algn="just">
              <a:lnSpc>
                <a:spcPct val="115000"/>
              </a:lnSpc>
              <a:spcBef>
                <a:spcPts val="0"/>
              </a:spcBef>
              <a:spcAft>
                <a:spcPts val="0"/>
              </a:spcAft>
              <a:buClr>
                <a:schemeClr val="dk1"/>
              </a:buClr>
              <a:buSzPts val="1000"/>
              <a:buFont typeface="Inter SemiBold"/>
              <a:buAutoNum type="arabicPeriod"/>
            </a:pPr>
            <a:r>
              <a:rPr lang="en-GB" sz="1000">
                <a:solidFill>
                  <a:schemeClr val="dk1"/>
                </a:solidFill>
                <a:latin typeface="Inter SemiBold"/>
                <a:ea typeface="Inter SemiBold"/>
                <a:cs typeface="Inter SemiBold"/>
                <a:sym typeface="Inter SemiBold"/>
              </a:rPr>
              <a:t>GNN Pooling Layer:</a:t>
            </a:r>
            <a:r>
              <a:rPr lang="en-GB" sz="1000">
                <a:solidFill>
                  <a:schemeClr val="dk1"/>
                </a:solidFill>
                <a:latin typeface="Inter"/>
                <a:ea typeface="Inter"/>
                <a:cs typeface="Inter"/>
                <a:sym typeface="Inter"/>
              </a:rPr>
              <a:t>The layer processes the graph to reduce its size by learning to group or cluster highly connected and similar individual nodes.</a:t>
            </a:r>
            <a:endParaRPr sz="1000">
              <a:solidFill>
                <a:schemeClr val="dk1"/>
              </a:solidFill>
              <a:latin typeface="Inter"/>
              <a:ea typeface="Inter"/>
              <a:cs typeface="Inter"/>
              <a:sym typeface="Inter"/>
            </a:endParaRPr>
          </a:p>
          <a:p>
            <a:pPr indent="-292100" lvl="0" marL="457200" rtl="0" algn="just">
              <a:lnSpc>
                <a:spcPct val="115000"/>
              </a:lnSpc>
              <a:spcBef>
                <a:spcPts val="0"/>
              </a:spcBef>
              <a:spcAft>
                <a:spcPts val="0"/>
              </a:spcAft>
              <a:buClr>
                <a:schemeClr val="dk1"/>
              </a:buClr>
              <a:buSzPts val="1000"/>
              <a:buFont typeface="Inter SemiBold"/>
              <a:buAutoNum type="arabicPeriod"/>
            </a:pPr>
            <a:r>
              <a:rPr lang="en-GB" sz="1000">
                <a:solidFill>
                  <a:schemeClr val="dk1"/>
                </a:solidFill>
                <a:latin typeface="Inter SemiBold"/>
                <a:ea typeface="Inter SemiBold"/>
                <a:cs typeface="Inter SemiBold"/>
                <a:sym typeface="Inter SemiBold"/>
              </a:rPr>
              <a:t>After Pooling (The Transformation):</a:t>
            </a:r>
            <a:endParaRPr sz="1000">
              <a:solidFill>
                <a:schemeClr val="dk1"/>
              </a:solidFill>
              <a:latin typeface="Inter SemiBold"/>
              <a:ea typeface="Inter SemiBold"/>
              <a:cs typeface="Inter SemiBold"/>
              <a:sym typeface="Inter SemiBold"/>
            </a:endParaRPr>
          </a:p>
          <a:p>
            <a:pPr indent="-292100" lvl="0" marL="914400" rtl="0" algn="just">
              <a:lnSpc>
                <a:spcPct val="115000"/>
              </a:lnSpc>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Node Reduction: Each original community is compressed into a single "Super-Node." The total number of nodes is significantly reduced.</a:t>
            </a:r>
            <a:endParaRPr sz="1000">
              <a:solidFill>
                <a:schemeClr val="dk1"/>
              </a:solidFill>
              <a:latin typeface="Inter"/>
              <a:ea typeface="Inter"/>
              <a:cs typeface="Inter"/>
              <a:sym typeface="Inter"/>
            </a:endParaRPr>
          </a:p>
          <a:p>
            <a:pPr indent="-292100" lvl="0" marL="914400" rtl="0" algn="just">
              <a:lnSpc>
                <a:spcPct val="115000"/>
              </a:lnSpc>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Structure Transformation: The original connections (edges) are replaced by new connections between the Super-Nodes.</a:t>
            </a:r>
            <a:endParaRPr sz="1000">
              <a:solidFill>
                <a:schemeClr val="dk1"/>
              </a:solidFill>
              <a:latin typeface="Inter"/>
              <a:ea typeface="Inter"/>
              <a:cs typeface="Inter"/>
              <a:sym typeface="Inter"/>
            </a:endParaRPr>
          </a:p>
          <a:p>
            <a:pPr indent="0" lvl="0" marL="0" rtl="0" algn="just">
              <a:lnSpc>
                <a:spcPct val="115000"/>
              </a:lnSpc>
              <a:spcBef>
                <a:spcPts val="1200"/>
              </a:spcBef>
              <a:spcAft>
                <a:spcPts val="0"/>
              </a:spcAft>
              <a:buNone/>
            </a:pPr>
            <a:r>
              <a:rPr lang="en-GB" sz="1000">
                <a:solidFill>
                  <a:schemeClr val="dk1"/>
                </a:solidFill>
                <a:latin typeface="Inter SemiBold"/>
                <a:ea typeface="Inter SemiBold"/>
                <a:cs typeface="Inter SemiBold"/>
                <a:sym typeface="Inter SemiBold"/>
              </a:rPr>
              <a:t>Result: </a:t>
            </a:r>
            <a:r>
              <a:rPr lang="en-GB" sz="1000">
                <a:solidFill>
                  <a:schemeClr val="dk1"/>
                </a:solidFill>
                <a:latin typeface="Inter"/>
                <a:ea typeface="Inter"/>
                <a:cs typeface="Inter"/>
                <a:sym typeface="Inter"/>
              </a:rPr>
              <a:t>The output is a smaller, coarser graph that retains the hierarchical information of the original.</a:t>
            </a:r>
            <a:endParaRPr sz="1000">
              <a:solidFill>
                <a:schemeClr val="dk1"/>
              </a:solidFill>
              <a:latin typeface="Inter"/>
              <a:ea typeface="Inter"/>
              <a:cs typeface="Inter"/>
              <a:sym typeface="Inter"/>
            </a:endParaRPr>
          </a:p>
          <a:p>
            <a:pPr indent="0" lvl="0" marL="0" rtl="0" algn="just">
              <a:spcBef>
                <a:spcPts val="1200"/>
              </a:spcBef>
              <a:spcAft>
                <a:spcPts val="0"/>
              </a:spcAft>
              <a:buNone/>
            </a:pPr>
            <a:r>
              <a:t/>
            </a:r>
            <a:endParaRPr sz="1700">
              <a:solidFill>
                <a:schemeClr val="dk2"/>
              </a:solidFill>
              <a:latin typeface="Inter SemiBold"/>
              <a:ea typeface="Inter SemiBold"/>
              <a:cs typeface="Inter SemiBold"/>
              <a:sym typeface="Inter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8" name="Google Shape;378;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55"/>
          <p:cNvPicPr preferRelativeResize="0"/>
          <p:nvPr/>
        </p:nvPicPr>
        <p:blipFill>
          <a:blip r:embed="rId3">
            <a:alphaModFix/>
          </a:blip>
          <a:stretch>
            <a:fillRect/>
          </a:stretch>
        </p:blipFill>
        <p:spPr>
          <a:xfrm>
            <a:off x="62975" y="166425"/>
            <a:ext cx="8901402" cy="46421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5" name="Google Shape;38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56"/>
          <p:cNvPicPr preferRelativeResize="0"/>
          <p:nvPr/>
        </p:nvPicPr>
        <p:blipFill>
          <a:blip r:embed="rId3">
            <a:alphaModFix/>
          </a:blip>
          <a:stretch>
            <a:fillRect/>
          </a:stretch>
        </p:blipFill>
        <p:spPr>
          <a:xfrm>
            <a:off x="52475" y="187425"/>
            <a:ext cx="8701973" cy="4538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2" name="Google Shape;392;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57"/>
          <p:cNvPicPr preferRelativeResize="0"/>
          <p:nvPr/>
        </p:nvPicPr>
        <p:blipFill>
          <a:blip r:embed="rId3">
            <a:alphaModFix/>
          </a:blip>
          <a:stretch>
            <a:fillRect/>
          </a:stretch>
        </p:blipFill>
        <p:spPr>
          <a:xfrm>
            <a:off x="184275" y="197925"/>
            <a:ext cx="8775452" cy="4576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Real-World Applications</a:t>
            </a:r>
            <a:endParaRPr/>
          </a:p>
        </p:txBody>
      </p:sp>
      <p:sp>
        <p:nvSpPr>
          <p:cNvPr id="399" name="Google Shape;39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400" name="Google Shape;400;p58"/>
          <p:cNvGraphicFramePr/>
          <p:nvPr/>
        </p:nvGraphicFramePr>
        <p:xfrm>
          <a:off x="952500" y="2381250"/>
          <a:ext cx="3000000" cy="3000000"/>
        </p:xfrm>
        <a:graphic>
          <a:graphicData uri="http://schemas.openxmlformats.org/drawingml/2006/table">
            <a:tbl>
              <a:tblPr>
                <a:noFill/>
                <a:tableStyleId>{E2E4C27E-E34F-443B-AAE4-23CDA671B4E0}</a:tableStyleId>
              </a:tblPr>
              <a:tblGrid>
                <a:gridCol w="7239000"/>
              </a:tblGrid>
              <a:tr h="3810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401" name="Google Shape;401;p58"/>
          <p:cNvGraphicFramePr/>
          <p:nvPr/>
        </p:nvGraphicFramePr>
        <p:xfrm>
          <a:off x="20994" y="1152475"/>
          <a:ext cx="3000000" cy="3000000"/>
        </p:xfrm>
        <a:graphic>
          <a:graphicData uri="http://schemas.openxmlformats.org/drawingml/2006/table">
            <a:tbl>
              <a:tblPr>
                <a:noFill/>
                <a:tableStyleId>{8C9DCD36-3D8C-47AF-A58D-0EED39078765}</a:tableStyleId>
              </a:tblPr>
              <a:tblGrid>
                <a:gridCol w="3238500"/>
                <a:gridCol w="3162300"/>
                <a:gridCol w="2667000"/>
              </a:tblGrid>
              <a:tr h="342900">
                <a:tc>
                  <a:txBody>
                    <a:bodyPr/>
                    <a:lstStyle/>
                    <a:p>
                      <a:pPr indent="0" lvl="0" marL="0" rtl="0" algn="l">
                        <a:lnSpc>
                          <a:spcPct val="115000"/>
                        </a:lnSpc>
                        <a:spcBef>
                          <a:spcPts val="0"/>
                        </a:spcBef>
                        <a:spcAft>
                          <a:spcPts val="0"/>
                        </a:spcAft>
                        <a:buNone/>
                      </a:pPr>
                      <a:r>
                        <a:rPr b="1" lang="en-GB" sz="1100">
                          <a:solidFill>
                            <a:srgbClr val="1B1C1D"/>
                          </a:solidFill>
                        </a:rPr>
                        <a:t>1. Node Classification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2. Graph Classification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3. Link Prediction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523875">
                <a:tc>
                  <a:txBody>
                    <a:bodyPr/>
                    <a:lstStyle/>
                    <a:p>
                      <a:pPr indent="0" lvl="0" marL="0" rtl="0" algn="l">
                        <a:lnSpc>
                          <a:spcPct val="115000"/>
                        </a:lnSpc>
                        <a:spcBef>
                          <a:spcPts val="0"/>
                        </a:spcBef>
                        <a:spcAft>
                          <a:spcPts val="0"/>
                        </a:spcAft>
                        <a:buNone/>
                      </a:pPr>
                      <a:r>
                        <a:rPr b="1" lang="en-GB" sz="1100">
                          <a:solidFill>
                            <a:srgbClr val="1B1C1D"/>
                          </a:solidFill>
                        </a:rPr>
                        <a:t>The Question:</a:t>
                      </a:r>
                      <a:r>
                        <a:rPr lang="en-GB" sz="1100">
                          <a:solidFill>
                            <a:srgbClr val="1B1C1D"/>
                          </a:solidFill>
                        </a:rPr>
                        <a:t> "What </a:t>
                      </a:r>
                      <a:r>
                        <a:rPr i="1" lang="en-GB" sz="1100">
                          <a:solidFill>
                            <a:srgbClr val="1B1C1D"/>
                          </a:solidFill>
                        </a:rPr>
                        <a:t>group</a:t>
                      </a:r>
                      <a:r>
                        <a:rPr lang="en-GB" sz="1100">
                          <a:solidFill>
                            <a:srgbClr val="1B1C1D"/>
                          </a:solidFill>
                        </a:rPr>
                        <a:t> does this node belong to?"</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The Question:</a:t>
                      </a:r>
                      <a:r>
                        <a:rPr lang="en-GB" sz="1100">
                          <a:solidFill>
                            <a:srgbClr val="1B1C1D"/>
                          </a:solidFill>
                        </a:rPr>
                        <a:t> "What </a:t>
                      </a:r>
                      <a:r>
                        <a:rPr i="1" lang="en-GB" sz="1100">
                          <a:solidFill>
                            <a:srgbClr val="1B1C1D"/>
                          </a:solidFill>
                        </a:rPr>
                        <a:t>property</a:t>
                      </a:r>
                      <a:r>
                        <a:rPr lang="en-GB" sz="1100">
                          <a:solidFill>
                            <a:srgbClr val="1B1C1D"/>
                          </a:solidFill>
                        </a:rPr>
                        <a:t> does this </a:t>
                      </a:r>
                      <a:r>
                        <a:rPr i="1" lang="en-GB" sz="1100">
                          <a:solidFill>
                            <a:srgbClr val="1B1C1D"/>
                          </a:solidFill>
                        </a:rPr>
                        <a:t>entire graph</a:t>
                      </a:r>
                      <a:r>
                        <a:rPr lang="en-GB" sz="1100">
                          <a:solidFill>
                            <a:srgbClr val="1B1C1D"/>
                          </a:solidFill>
                        </a:rPr>
                        <a:t> have?"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The Question:</a:t>
                      </a:r>
                      <a:r>
                        <a:rPr lang="en-GB" sz="1100">
                          <a:solidFill>
                            <a:srgbClr val="1B1C1D"/>
                          </a:solidFill>
                        </a:rPr>
                        <a:t> "Are these two nodes </a:t>
                      </a:r>
                      <a:r>
                        <a:rPr i="1" lang="en-GB" sz="1100">
                          <a:solidFill>
                            <a:srgbClr val="1B1C1D"/>
                          </a:solidFill>
                        </a:rPr>
                        <a:t>likely</a:t>
                      </a:r>
                      <a:r>
                        <a:rPr lang="en-GB" sz="1100">
                          <a:solidFill>
                            <a:srgbClr val="1B1C1D"/>
                          </a:solidFill>
                        </a:rPr>
                        <a:t> to be connected?"</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695325">
                <a:tc>
                  <a:txBody>
                    <a:bodyPr/>
                    <a:lstStyle/>
                    <a:p>
                      <a:pPr indent="0" lvl="0" marL="0" rtl="0" algn="l">
                        <a:lnSpc>
                          <a:spcPct val="115000"/>
                        </a:lnSpc>
                        <a:spcBef>
                          <a:spcPts val="0"/>
                        </a:spcBef>
                        <a:spcAft>
                          <a:spcPts val="0"/>
                        </a:spcAft>
                        <a:buNone/>
                      </a:pPr>
                      <a:r>
                        <a:rPr b="1" lang="en-GB" sz="1100">
                          <a:solidFill>
                            <a:srgbClr val="1B1C1D"/>
                          </a:solidFill>
                        </a:rPr>
                        <a:t>How:</a:t>
                      </a:r>
                      <a:r>
                        <a:rPr lang="en-GB" sz="1100">
                          <a:solidFill>
                            <a:srgbClr val="1B1C1D"/>
                          </a:solidFill>
                        </a:rPr>
                        <a:t> We use a node's final embedding to predict its label.</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How:</a:t>
                      </a:r>
                      <a:r>
                        <a:rPr lang="en-GB" sz="1100">
                          <a:solidFill>
                            <a:srgbClr val="1B1C1D"/>
                          </a:solidFill>
                        </a:rPr>
                        <a:t> We pool all node embeddings to get one vector for the whole graph, then predict a label for it.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How:</a:t>
                      </a:r>
                      <a:r>
                        <a:rPr lang="en-GB" sz="1100">
                          <a:solidFill>
                            <a:srgbClr val="1B1C1D"/>
                          </a:solidFill>
                        </a:rPr>
                        <a:t> We compare the embeddings of two nodes to see how likely a link is.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1571625">
                <a:tc>
                  <a:txBody>
                    <a:bodyPr/>
                    <a:lstStyle/>
                    <a:p>
                      <a:pPr indent="0" lvl="0" marL="0" rtl="0" algn="l">
                        <a:lnSpc>
                          <a:spcPct val="115000"/>
                        </a:lnSpc>
                        <a:spcBef>
                          <a:spcPts val="0"/>
                        </a:spcBef>
                        <a:spcAft>
                          <a:spcPts val="0"/>
                        </a:spcAft>
                        <a:buNone/>
                      </a:pPr>
                      <a:r>
                        <a:rPr b="1" lang="en-GB" sz="1100">
                          <a:solidFill>
                            <a:srgbClr val="1B1C1D"/>
                          </a:solidFill>
                        </a:rPr>
                        <a:t>Examples:</a:t>
                      </a:r>
                      <a:endParaRPr b="1"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Social Networks:</a:t>
                      </a:r>
                      <a:r>
                        <a:rPr lang="en-GB" sz="1100">
                          <a:solidFill>
                            <a:srgbClr val="1B1C1D"/>
                          </a:solidFill>
                        </a:rPr>
                        <a:t> Predicting if a user is a </a:t>
                      </a:r>
                      <a:r>
                        <a:rPr b="1" lang="en-GB" sz="1100">
                          <a:solidFill>
                            <a:srgbClr val="1B1C1D"/>
                          </a:solidFill>
                        </a:rPr>
                        <a:t>bot</a:t>
                      </a:r>
                      <a:r>
                        <a:rPr lang="en-GB" sz="1100">
                          <a:solidFill>
                            <a:srgbClr val="1B1C1D"/>
                          </a:solidFill>
                        </a:rPr>
                        <a:t> or a real person.</a:t>
                      </a:r>
                      <a:endParaRPr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Citation Networks:</a:t>
                      </a:r>
                      <a:r>
                        <a:rPr lang="en-GB" sz="1100">
                          <a:solidFill>
                            <a:srgbClr val="1B1C1D"/>
                          </a:solidFill>
                        </a:rPr>
                        <a:t> Classifying a research paper's </a:t>
                      </a:r>
                      <a:r>
                        <a:rPr b="1" lang="en-GB" sz="1100">
                          <a:solidFill>
                            <a:srgbClr val="1B1C1D"/>
                          </a:solidFill>
                        </a:rPr>
                        <a:t>topic</a:t>
                      </a:r>
                      <a:r>
                        <a:rPr lang="en-GB" sz="1100">
                          <a:solidFill>
                            <a:srgbClr val="1B1C1D"/>
                          </a:solidFill>
                        </a:rPr>
                        <a:t> (e.g., "Physics," "AI") based on what it cites.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Examples:</a:t>
                      </a:r>
                      <a:endParaRPr b="1"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Drug Discovery:</a:t>
                      </a:r>
                      <a:r>
                        <a:rPr lang="en-GB" sz="1100">
                          <a:solidFill>
                            <a:srgbClr val="1B1C1D"/>
                          </a:solidFill>
                        </a:rPr>
                        <a:t> Predicting if a </a:t>
                      </a:r>
                      <a:r>
                        <a:rPr b="1" lang="en-GB" sz="1100">
                          <a:solidFill>
                            <a:srgbClr val="1B1C1D"/>
                          </a:solidFill>
                        </a:rPr>
                        <a:t>molecule</a:t>
                      </a:r>
                      <a:r>
                        <a:rPr lang="en-GB" sz="1100">
                          <a:solidFill>
                            <a:srgbClr val="1B1C1D"/>
                          </a:solidFill>
                        </a:rPr>
                        <a:t> (a graph) is </a:t>
                      </a:r>
                      <a:r>
                        <a:rPr b="1" lang="en-GB" sz="1100">
                          <a:solidFill>
                            <a:srgbClr val="1B1C1D"/>
                          </a:solidFill>
                        </a:rPr>
                        <a:t>toxic</a:t>
                      </a:r>
                      <a:r>
                        <a:rPr lang="en-GB" sz="1100">
                          <a:solidFill>
                            <a:srgbClr val="1B1C1D"/>
                          </a:solidFill>
                        </a:rPr>
                        <a:t> or will be a good drug.</a:t>
                      </a:r>
                      <a:endParaRPr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Computer Vision:</a:t>
                      </a:r>
                      <a:r>
                        <a:rPr lang="en-GB" sz="1100">
                          <a:solidFill>
                            <a:srgbClr val="1B1C1D"/>
                          </a:solidFill>
                        </a:rPr>
                        <a:t> Classifying 3D point clouds.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100">
                          <a:solidFill>
                            <a:srgbClr val="1B1C1D"/>
                          </a:solidFill>
                        </a:rPr>
                        <a:t>Examples:</a:t>
                      </a:r>
                      <a:endParaRPr b="1"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Recommender Systems:</a:t>
                      </a:r>
                      <a:r>
                        <a:rPr lang="en-GB" sz="1100">
                          <a:solidFill>
                            <a:srgbClr val="1B1C1D"/>
                          </a:solidFill>
                        </a:rPr>
                        <a:t> "Will this </a:t>
                      </a:r>
                      <a:r>
                        <a:rPr b="1" lang="en-GB" sz="1100">
                          <a:solidFill>
                            <a:srgbClr val="1B1C1D"/>
                          </a:solidFill>
                        </a:rPr>
                        <a:t>user</a:t>
                      </a:r>
                      <a:r>
                        <a:rPr lang="en-GB" sz="1100">
                          <a:solidFill>
                            <a:srgbClr val="1B1C1D"/>
                          </a:solidFill>
                        </a:rPr>
                        <a:t> like this </a:t>
                      </a:r>
                      <a:r>
                        <a:rPr b="1" lang="en-GB" sz="1100">
                          <a:solidFill>
                            <a:srgbClr val="1B1C1D"/>
                          </a:solidFill>
                        </a:rPr>
                        <a:t>product</a:t>
                      </a:r>
                      <a:r>
                        <a:rPr lang="en-GB" sz="1100">
                          <a:solidFill>
                            <a:srgbClr val="1B1C1D"/>
                          </a:solidFill>
                        </a:rPr>
                        <a:t>?"</a:t>
                      </a:r>
                      <a:endParaRPr sz="1100">
                        <a:solidFill>
                          <a:srgbClr val="1B1C1D"/>
                        </a:solidFill>
                      </a:endParaRPr>
                    </a:p>
                    <a:p>
                      <a:pPr indent="0" lvl="0" marL="0" rtl="0" algn="l">
                        <a:lnSpc>
                          <a:spcPct val="115000"/>
                        </a:lnSpc>
                        <a:spcBef>
                          <a:spcPts val="0"/>
                        </a:spcBef>
                        <a:spcAft>
                          <a:spcPts val="0"/>
                        </a:spcAft>
                        <a:buNone/>
                      </a:pPr>
                      <a:r>
                        <a:t/>
                      </a:r>
                      <a:endParaRPr sz="1100">
                        <a:solidFill>
                          <a:srgbClr val="1B1C1D"/>
                        </a:solidFill>
                      </a:endParaRPr>
                    </a:p>
                    <a:p>
                      <a:pPr indent="0" lvl="0" marL="0" rtl="0" algn="l">
                        <a:lnSpc>
                          <a:spcPct val="115000"/>
                        </a:lnSpc>
                        <a:spcBef>
                          <a:spcPts val="0"/>
                        </a:spcBef>
                        <a:spcAft>
                          <a:spcPts val="0"/>
                        </a:spcAft>
                        <a:buNone/>
                      </a:pPr>
                      <a:r>
                        <a:rPr lang="en-GB" sz="1100">
                          <a:solidFill>
                            <a:srgbClr val="1B1C1D"/>
                          </a:solidFill>
                        </a:rPr>
                        <a:t>• </a:t>
                      </a:r>
                      <a:r>
                        <a:rPr b="1" lang="en-GB" sz="1100">
                          <a:solidFill>
                            <a:srgbClr val="1B1C1D"/>
                          </a:solidFill>
                        </a:rPr>
                        <a:t>Social Networks:</a:t>
                      </a:r>
                      <a:r>
                        <a:rPr lang="en-GB" sz="1100">
                          <a:solidFill>
                            <a:srgbClr val="1B1C1D"/>
                          </a:solidFill>
                        </a:rPr>
                        <a:t> Recommending new </a:t>
                      </a:r>
                      <a:r>
                        <a:rPr b="1" lang="en-GB" sz="1100">
                          <a:solidFill>
                            <a:srgbClr val="1B1C1D"/>
                          </a:solidFill>
                        </a:rPr>
                        <a:t>friends</a:t>
                      </a:r>
                      <a:r>
                        <a:rPr lang="en-GB" sz="1100">
                          <a:solidFill>
                            <a:srgbClr val="1B1C1D"/>
                          </a:solidFill>
                        </a:rPr>
                        <a: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407" name="Google Shape;40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59"/>
          <p:cNvPicPr preferRelativeResize="0"/>
          <p:nvPr/>
        </p:nvPicPr>
        <p:blipFill>
          <a:blip r:embed="rId3">
            <a:alphaModFix/>
          </a:blip>
          <a:stretch>
            <a:fillRect/>
          </a:stretch>
        </p:blipFill>
        <p:spPr>
          <a:xfrm>
            <a:off x="311700" y="1152477"/>
            <a:ext cx="7317524" cy="3223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311700" y="1868850"/>
            <a:ext cx="8520600" cy="116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Thanks a lot for listening! Hope we contributed in enhancing your knowledge!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176750" y="10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Contribution Table</a:t>
            </a:r>
            <a:endParaRPr/>
          </a:p>
        </p:txBody>
      </p:sp>
      <p:graphicFrame>
        <p:nvGraphicFramePr>
          <p:cNvPr id="419" name="Google Shape;419;p61"/>
          <p:cNvGraphicFramePr/>
          <p:nvPr/>
        </p:nvGraphicFramePr>
        <p:xfrm>
          <a:off x="225850" y="574625"/>
          <a:ext cx="3000000" cy="3000000"/>
        </p:xfrm>
        <a:graphic>
          <a:graphicData uri="http://schemas.openxmlformats.org/drawingml/2006/table">
            <a:tbl>
              <a:tblPr>
                <a:noFill/>
                <a:tableStyleId>{8C9DCD36-3D8C-47AF-A58D-0EED39078765}</a:tableStyleId>
              </a:tblPr>
              <a:tblGrid>
                <a:gridCol w="1269925"/>
                <a:gridCol w="1605500"/>
                <a:gridCol w="1470700"/>
              </a:tblGrid>
              <a:tr h="274850">
                <a:tc>
                  <a:txBody>
                    <a:bodyPr/>
                    <a:lstStyle/>
                    <a:p>
                      <a:pPr indent="0" lvl="0" marL="0" rtl="0" algn="l">
                        <a:lnSpc>
                          <a:spcPct val="115000"/>
                        </a:lnSpc>
                        <a:spcBef>
                          <a:spcPts val="0"/>
                        </a:spcBef>
                        <a:spcAft>
                          <a:spcPts val="0"/>
                        </a:spcAft>
                        <a:buNone/>
                      </a:pPr>
                      <a:r>
                        <a:rPr b="1" lang="en-GB" sz="1100">
                          <a:solidFill>
                            <a:srgbClr val="1B1C1D"/>
                          </a:solidFill>
                        </a:rPr>
                        <a:t>Roll Number</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Name</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a:t>
                      </a:r>
                      <a:r>
                        <a:rPr b="1" lang="en-GB" sz="1100">
                          <a:solidFill>
                            <a:srgbClr val="1B1C1D"/>
                          </a:solidFill>
                        </a:rPr>
                        <a:t>Contribution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277700">
                <a:tc>
                  <a:txBody>
                    <a:bodyPr/>
                    <a:lstStyle/>
                    <a:p>
                      <a:pPr indent="0" lvl="0" marL="0" rtl="0" algn="l">
                        <a:lnSpc>
                          <a:spcPct val="115000"/>
                        </a:lnSpc>
                        <a:spcBef>
                          <a:spcPts val="0"/>
                        </a:spcBef>
                        <a:spcAft>
                          <a:spcPts val="0"/>
                        </a:spcAft>
                        <a:buNone/>
                      </a:pPr>
                      <a:r>
                        <a:rPr lang="en-GB" sz="1100">
                          <a:solidFill>
                            <a:srgbClr val="1B1C1D"/>
                          </a:solidFill>
                        </a:rPr>
                        <a:t>2511AI42</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Anurag Chandel</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2511AI35</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Akshay K</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2511CS12</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Abdul Kayum</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2511AI19</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Piyush Kumar</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2511AI28</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Piyush Poonia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2511AI03</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Sanand Tripathi</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2511AI15</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Chetan Singh</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2511AI20</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Vaibhav Singh</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77700">
                <a:tc>
                  <a:txBody>
                    <a:bodyPr/>
                    <a:lstStyle/>
                    <a:p>
                      <a:pPr indent="0" lvl="0" marL="0" rtl="0" algn="l">
                        <a:lnSpc>
                          <a:spcPct val="115000"/>
                        </a:lnSpc>
                        <a:spcBef>
                          <a:spcPts val="0"/>
                        </a:spcBef>
                        <a:spcAft>
                          <a:spcPts val="0"/>
                        </a:spcAft>
                        <a:buNone/>
                      </a:pPr>
                      <a:r>
                        <a:rPr lang="en-GB" sz="1100">
                          <a:solidFill>
                            <a:srgbClr val="1B1C1D"/>
                          </a:solidFill>
                        </a:rPr>
                        <a:t>2511CS15</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Ayush Dutt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93800">
                <a:tc>
                  <a:txBody>
                    <a:bodyPr/>
                    <a:lstStyle/>
                    <a:p>
                      <a:pPr indent="0" lvl="0" marL="0" rtl="0" algn="l">
                        <a:lnSpc>
                          <a:spcPct val="115000"/>
                        </a:lnSpc>
                        <a:spcBef>
                          <a:spcPts val="0"/>
                        </a:spcBef>
                        <a:spcAft>
                          <a:spcPts val="0"/>
                        </a:spcAft>
                        <a:buNone/>
                      </a:pPr>
                      <a:r>
                        <a:rPr lang="en-GB" sz="1100">
                          <a:solidFill>
                            <a:srgbClr val="1B1C1D"/>
                          </a:solidFill>
                        </a:rPr>
                        <a:t>2511AI24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Karan</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64350">
                <a:tc>
                  <a:txBody>
                    <a:bodyPr/>
                    <a:lstStyle/>
                    <a:p>
                      <a:pPr indent="0" lvl="0" marL="0" rtl="0" algn="l">
                        <a:lnSpc>
                          <a:spcPct val="115000"/>
                        </a:lnSpc>
                        <a:spcBef>
                          <a:spcPts val="0"/>
                        </a:spcBef>
                        <a:spcAft>
                          <a:spcPts val="0"/>
                        </a:spcAft>
                        <a:buNone/>
                      </a:pPr>
                      <a:r>
                        <a:rPr lang="en-GB" sz="1100">
                          <a:solidFill>
                            <a:srgbClr val="1B1C1D"/>
                          </a:solidFill>
                        </a:rPr>
                        <a:t>2511AI55</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Lalisha Lilhore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234900">
                <a:tc>
                  <a:txBody>
                    <a:bodyPr/>
                    <a:lstStyle/>
                    <a:p>
                      <a:pPr indent="0" lvl="0" marL="0" rtl="0" algn="l">
                        <a:lnSpc>
                          <a:spcPct val="115000"/>
                        </a:lnSpc>
                        <a:spcBef>
                          <a:spcPts val="0"/>
                        </a:spcBef>
                        <a:spcAft>
                          <a:spcPts val="0"/>
                        </a:spcAft>
                        <a:buNone/>
                      </a:pPr>
                      <a:r>
                        <a:rPr lang="en-GB" sz="1100">
                          <a:solidFill>
                            <a:srgbClr val="1B1C1D"/>
                          </a:solidFill>
                        </a:rPr>
                        <a:t>2511AI02</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Girisha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bl>
          </a:graphicData>
        </a:graphic>
      </p:graphicFrame>
      <p:graphicFrame>
        <p:nvGraphicFramePr>
          <p:cNvPr id="420" name="Google Shape;420;p61"/>
          <p:cNvGraphicFramePr/>
          <p:nvPr/>
        </p:nvGraphicFramePr>
        <p:xfrm>
          <a:off x="4747375" y="571525"/>
          <a:ext cx="3000000" cy="3000000"/>
        </p:xfrm>
        <a:graphic>
          <a:graphicData uri="http://schemas.openxmlformats.org/drawingml/2006/table">
            <a:tbl>
              <a:tblPr>
                <a:noFill/>
                <a:tableStyleId>{8C9DCD36-3D8C-47AF-A58D-0EED39078765}</a:tableStyleId>
              </a:tblPr>
              <a:tblGrid>
                <a:gridCol w="928050"/>
                <a:gridCol w="1457250"/>
                <a:gridCol w="1633650"/>
              </a:tblGrid>
              <a:tr h="547425">
                <a:tc>
                  <a:txBody>
                    <a:bodyPr/>
                    <a:lstStyle/>
                    <a:p>
                      <a:pPr indent="0" lvl="0" marL="0" rtl="0" algn="l">
                        <a:lnSpc>
                          <a:spcPct val="115000"/>
                        </a:lnSpc>
                        <a:spcBef>
                          <a:spcPts val="0"/>
                        </a:spcBef>
                        <a:spcAft>
                          <a:spcPts val="0"/>
                        </a:spcAft>
                        <a:buNone/>
                      </a:pPr>
                      <a:r>
                        <a:rPr b="1" lang="en-GB" sz="1100">
                          <a:solidFill>
                            <a:srgbClr val="1B1C1D"/>
                          </a:solidFill>
                        </a:rPr>
                        <a:t>Roll Number</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Name</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GB" sz="1100">
                          <a:solidFill>
                            <a:srgbClr val="1B1C1D"/>
                          </a:solidFill>
                        </a:rPr>
                        <a:t>% </a:t>
                      </a:r>
                      <a:r>
                        <a:rPr b="1" lang="en-GB" sz="1100">
                          <a:solidFill>
                            <a:srgbClr val="1B1C1D"/>
                          </a:solidFill>
                        </a:rPr>
                        <a:t>Contribution</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351925">
                <a:tc>
                  <a:txBody>
                    <a:bodyPr/>
                    <a:lstStyle/>
                    <a:p>
                      <a:pPr indent="0" lvl="0" marL="0" rtl="0" algn="l">
                        <a:lnSpc>
                          <a:spcPct val="115000"/>
                        </a:lnSpc>
                        <a:spcBef>
                          <a:spcPts val="0"/>
                        </a:spcBef>
                        <a:spcAft>
                          <a:spcPts val="0"/>
                        </a:spcAft>
                        <a:buNone/>
                      </a:pPr>
                      <a:r>
                        <a:rPr lang="en-GB" sz="1100">
                          <a:solidFill>
                            <a:srgbClr val="1B1C1D"/>
                          </a:solidFill>
                        </a:rPr>
                        <a:t>2511CS11</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Arvind Kumar</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2511AI63</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Utkarsh Pandey</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2511CS06</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Abdul Khazmuddin</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2511AI04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Abhyudaya Yadav</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2511CS20</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Tarun Vijay</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547425">
                <a:tc>
                  <a:txBody>
                    <a:bodyPr/>
                    <a:lstStyle/>
                    <a:p>
                      <a:pPr indent="0" lvl="0" marL="0" rtl="0" algn="l">
                        <a:lnSpc>
                          <a:spcPct val="115000"/>
                        </a:lnSpc>
                        <a:spcBef>
                          <a:spcPts val="0"/>
                        </a:spcBef>
                        <a:spcAft>
                          <a:spcPts val="0"/>
                        </a:spcAft>
                        <a:buNone/>
                      </a:pPr>
                      <a:r>
                        <a:rPr lang="en-GB" sz="1100">
                          <a:solidFill>
                            <a:srgbClr val="1B1C1D"/>
                          </a:solidFill>
                        </a:rPr>
                        <a:t>2511AI41</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Konapala Tarakananda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2511CS14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Sasikumar R</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2511AI60</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Mansi Vashistha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547425">
                <a:tc>
                  <a:txBody>
                    <a:bodyPr/>
                    <a:lstStyle/>
                    <a:p>
                      <a:pPr indent="0" lvl="0" marL="0" rtl="0" algn="l">
                        <a:lnSpc>
                          <a:spcPct val="115000"/>
                        </a:lnSpc>
                        <a:spcBef>
                          <a:spcPts val="0"/>
                        </a:spcBef>
                        <a:spcAft>
                          <a:spcPts val="0"/>
                        </a:spcAft>
                        <a:buNone/>
                      </a:pPr>
                      <a:r>
                        <a:rPr lang="en-GB" sz="1100">
                          <a:solidFill>
                            <a:srgbClr val="1B1C1D"/>
                          </a:solidFill>
                        </a:rPr>
                        <a:t>2511AI46</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Samyaka Bhavsagar</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51925">
                <a:tc>
                  <a:txBody>
                    <a:bodyPr/>
                    <a:lstStyle/>
                    <a:p>
                      <a:pPr indent="0" lvl="0" marL="0" rtl="0" algn="l">
                        <a:lnSpc>
                          <a:spcPct val="115000"/>
                        </a:lnSpc>
                        <a:spcBef>
                          <a:spcPts val="0"/>
                        </a:spcBef>
                        <a:spcAft>
                          <a:spcPts val="0"/>
                        </a:spcAft>
                        <a:buNone/>
                      </a:pPr>
                      <a:r>
                        <a:rPr lang="en-GB" sz="1100">
                          <a:solidFill>
                            <a:srgbClr val="1B1C1D"/>
                          </a:solidFill>
                        </a:rPr>
                        <a:t>2511AI61</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Ayanava Dutta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solidFill>
                            <a:srgbClr val="1B1C1D"/>
                          </a:solidFill>
                        </a:rPr>
                        <a:t>4.54%</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0" t="0"/>
          <a:stretch/>
        </p:blipFill>
        <p:spPr>
          <a:xfrm>
            <a:off x="87814" y="14213"/>
            <a:ext cx="8520602" cy="5050789"/>
          </a:xfrm>
          <a:prstGeom prst="rect">
            <a:avLst/>
          </a:prstGeom>
          <a:noFill/>
          <a:ln>
            <a:noFill/>
          </a:ln>
        </p:spPr>
      </p:pic>
      <p:pic>
        <p:nvPicPr>
          <p:cNvPr id="85" name="Google Shape;85;p17"/>
          <p:cNvPicPr preferRelativeResize="0"/>
          <p:nvPr/>
        </p:nvPicPr>
        <p:blipFill>
          <a:blip r:embed="rId4">
            <a:alphaModFix/>
          </a:blip>
          <a:stretch>
            <a:fillRect/>
          </a:stretch>
        </p:blipFill>
        <p:spPr>
          <a:xfrm>
            <a:off x="87833" y="14225"/>
            <a:ext cx="8248934"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91" name="Google Shape;91;p18"/>
          <p:cNvPicPr preferRelativeResize="0"/>
          <p:nvPr/>
        </p:nvPicPr>
        <p:blipFill>
          <a:blip r:embed="rId3">
            <a:alphaModFix/>
          </a:blip>
          <a:stretch>
            <a:fillRect/>
          </a:stretch>
        </p:blipFill>
        <p:spPr>
          <a:xfrm>
            <a:off x="0" y="445025"/>
            <a:ext cx="8195768" cy="4546076"/>
          </a:xfrm>
          <a:prstGeom prst="rect">
            <a:avLst/>
          </a:prstGeom>
          <a:noFill/>
          <a:ln>
            <a:noFill/>
          </a:ln>
        </p:spPr>
      </p:pic>
      <p:pic>
        <p:nvPicPr>
          <p:cNvPr id="92" name="Google Shape;92;p18"/>
          <p:cNvPicPr preferRelativeResize="0"/>
          <p:nvPr/>
        </p:nvPicPr>
        <p:blipFill>
          <a:blip r:embed="rId4">
            <a:alphaModFix/>
          </a:blip>
          <a:stretch>
            <a:fillRect/>
          </a:stretch>
        </p:blipFill>
        <p:spPr>
          <a:xfrm>
            <a:off x="311700" y="1290875"/>
            <a:ext cx="2841400" cy="3108125"/>
          </a:xfrm>
          <a:prstGeom prst="rect">
            <a:avLst/>
          </a:prstGeom>
          <a:noFill/>
          <a:ln>
            <a:noFill/>
          </a:ln>
        </p:spPr>
      </p:pic>
      <p:pic>
        <p:nvPicPr>
          <p:cNvPr id="93" name="Google Shape;93;p18"/>
          <p:cNvPicPr preferRelativeResize="0"/>
          <p:nvPr/>
        </p:nvPicPr>
        <p:blipFill>
          <a:blip r:embed="rId5">
            <a:alphaModFix/>
          </a:blip>
          <a:stretch>
            <a:fillRect/>
          </a:stretch>
        </p:blipFill>
        <p:spPr>
          <a:xfrm>
            <a:off x="3041525" y="1502650"/>
            <a:ext cx="2656849" cy="2990524"/>
          </a:xfrm>
          <a:prstGeom prst="rect">
            <a:avLst/>
          </a:prstGeom>
          <a:noFill/>
          <a:ln>
            <a:noFill/>
          </a:ln>
        </p:spPr>
      </p:pic>
      <p:pic>
        <p:nvPicPr>
          <p:cNvPr id="94" name="Google Shape;94;p18"/>
          <p:cNvPicPr preferRelativeResize="0"/>
          <p:nvPr/>
        </p:nvPicPr>
        <p:blipFill>
          <a:blip r:embed="rId6">
            <a:alphaModFix/>
          </a:blip>
          <a:stretch>
            <a:fillRect/>
          </a:stretch>
        </p:blipFill>
        <p:spPr>
          <a:xfrm>
            <a:off x="6012750" y="1396575"/>
            <a:ext cx="2656850" cy="29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0" name="Google Shape;100;p19"/>
          <p:cNvPicPr preferRelativeResize="0"/>
          <p:nvPr/>
        </p:nvPicPr>
        <p:blipFill>
          <a:blip r:embed="rId3">
            <a:alphaModFix/>
          </a:blip>
          <a:stretch>
            <a:fillRect/>
          </a:stretch>
        </p:blipFill>
        <p:spPr>
          <a:xfrm>
            <a:off x="311700" y="455150"/>
            <a:ext cx="3456950" cy="552450"/>
          </a:xfrm>
          <a:prstGeom prst="rect">
            <a:avLst/>
          </a:prstGeom>
          <a:noFill/>
          <a:ln>
            <a:noFill/>
          </a:ln>
        </p:spPr>
      </p:pic>
      <p:pic>
        <p:nvPicPr>
          <p:cNvPr id="101" name="Google Shape;101;p19"/>
          <p:cNvPicPr preferRelativeResize="0"/>
          <p:nvPr/>
        </p:nvPicPr>
        <p:blipFill>
          <a:blip r:embed="rId4">
            <a:alphaModFix/>
          </a:blip>
          <a:stretch>
            <a:fillRect/>
          </a:stretch>
        </p:blipFill>
        <p:spPr>
          <a:xfrm>
            <a:off x="2256650" y="1170125"/>
            <a:ext cx="4041525" cy="2839825"/>
          </a:xfrm>
          <a:prstGeom prst="rect">
            <a:avLst/>
          </a:prstGeom>
          <a:noFill/>
          <a:ln>
            <a:noFill/>
          </a:ln>
        </p:spPr>
      </p:pic>
      <p:pic>
        <p:nvPicPr>
          <p:cNvPr id="102" name="Google Shape;102;p19"/>
          <p:cNvPicPr preferRelativeResize="0"/>
          <p:nvPr/>
        </p:nvPicPr>
        <p:blipFill>
          <a:blip r:embed="rId5">
            <a:alphaModFix/>
          </a:blip>
          <a:stretch>
            <a:fillRect/>
          </a:stretch>
        </p:blipFill>
        <p:spPr>
          <a:xfrm>
            <a:off x="2766621" y="1316932"/>
            <a:ext cx="3456951" cy="2588150"/>
          </a:xfrm>
          <a:prstGeom prst="rect">
            <a:avLst/>
          </a:prstGeom>
          <a:noFill/>
          <a:ln>
            <a:noFill/>
          </a:ln>
        </p:spPr>
      </p:pic>
      <p:pic>
        <p:nvPicPr>
          <p:cNvPr id="103" name="Google Shape;103;p19"/>
          <p:cNvPicPr preferRelativeResize="0"/>
          <p:nvPr/>
        </p:nvPicPr>
        <p:blipFill>
          <a:blip r:embed="rId6">
            <a:alphaModFix/>
          </a:blip>
          <a:stretch>
            <a:fillRect/>
          </a:stretch>
        </p:blipFill>
        <p:spPr>
          <a:xfrm>
            <a:off x="225600" y="1499100"/>
            <a:ext cx="2541026" cy="21452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9" name="Google Shape;109;p20"/>
          <p:cNvPicPr preferRelativeResize="0"/>
          <p:nvPr/>
        </p:nvPicPr>
        <p:blipFill>
          <a:blip r:embed="rId3">
            <a:alphaModFix/>
          </a:blip>
          <a:stretch>
            <a:fillRect/>
          </a:stretch>
        </p:blipFill>
        <p:spPr>
          <a:xfrm>
            <a:off x="183850" y="278800"/>
            <a:ext cx="5553075" cy="571500"/>
          </a:xfrm>
          <a:prstGeom prst="rect">
            <a:avLst/>
          </a:prstGeom>
          <a:noFill/>
          <a:ln>
            <a:noFill/>
          </a:ln>
        </p:spPr>
      </p:pic>
      <p:pic>
        <p:nvPicPr>
          <p:cNvPr id="110" name="Google Shape;110;p20"/>
          <p:cNvPicPr preferRelativeResize="0"/>
          <p:nvPr/>
        </p:nvPicPr>
        <p:blipFill>
          <a:blip r:embed="rId4">
            <a:alphaModFix/>
          </a:blip>
          <a:stretch>
            <a:fillRect/>
          </a:stretch>
        </p:blipFill>
        <p:spPr>
          <a:xfrm>
            <a:off x="152400" y="1170125"/>
            <a:ext cx="4335725" cy="3973376"/>
          </a:xfrm>
          <a:prstGeom prst="rect">
            <a:avLst/>
          </a:prstGeom>
          <a:noFill/>
          <a:ln>
            <a:noFill/>
          </a:ln>
        </p:spPr>
      </p:pic>
      <p:pic>
        <p:nvPicPr>
          <p:cNvPr id="111" name="Google Shape;111;p20"/>
          <p:cNvPicPr preferRelativeResize="0"/>
          <p:nvPr/>
        </p:nvPicPr>
        <p:blipFill>
          <a:blip r:embed="rId5">
            <a:alphaModFix/>
          </a:blip>
          <a:stretch>
            <a:fillRect/>
          </a:stretch>
        </p:blipFill>
        <p:spPr>
          <a:xfrm>
            <a:off x="183850" y="1170125"/>
            <a:ext cx="4011558" cy="3820975"/>
          </a:xfrm>
          <a:prstGeom prst="rect">
            <a:avLst/>
          </a:prstGeom>
          <a:noFill/>
          <a:ln>
            <a:noFill/>
          </a:ln>
        </p:spPr>
      </p:pic>
      <p:pic>
        <p:nvPicPr>
          <p:cNvPr id="112" name="Google Shape;112;p20"/>
          <p:cNvPicPr preferRelativeResize="0"/>
          <p:nvPr/>
        </p:nvPicPr>
        <p:blipFill>
          <a:blip r:embed="rId6">
            <a:alphaModFix/>
          </a:blip>
          <a:stretch>
            <a:fillRect/>
          </a:stretch>
        </p:blipFill>
        <p:spPr>
          <a:xfrm>
            <a:off x="4640525" y="1170125"/>
            <a:ext cx="4351076" cy="2168700"/>
          </a:xfrm>
          <a:prstGeom prst="rect">
            <a:avLst/>
          </a:prstGeom>
          <a:noFill/>
          <a:ln>
            <a:noFill/>
          </a:ln>
        </p:spPr>
      </p:pic>
      <p:pic>
        <p:nvPicPr>
          <p:cNvPr id="113" name="Google Shape;113;p20"/>
          <p:cNvPicPr preferRelativeResize="0"/>
          <p:nvPr/>
        </p:nvPicPr>
        <p:blipFill>
          <a:blip r:embed="rId7">
            <a:alphaModFix/>
          </a:blip>
          <a:stretch>
            <a:fillRect/>
          </a:stretch>
        </p:blipFill>
        <p:spPr>
          <a:xfrm>
            <a:off x="4722875" y="1144854"/>
            <a:ext cx="4011549" cy="2193971"/>
          </a:xfrm>
          <a:prstGeom prst="rect">
            <a:avLst/>
          </a:prstGeom>
          <a:noFill/>
          <a:ln>
            <a:noFill/>
          </a:ln>
        </p:spPr>
      </p:pic>
      <p:pic>
        <p:nvPicPr>
          <p:cNvPr id="114" name="Google Shape;114;p20"/>
          <p:cNvPicPr preferRelativeResize="0"/>
          <p:nvPr/>
        </p:nvPicPr>
        <p:blipFill>
          <a:blip r:embed="rId8">
            <a:alphaModFix/>
          </a:blip>
          <a:stretch>
            <a:fillRect/>
          </a:stretch>
        </p:blipFill>
        <p:spPr>
          <a:xfrm>
            <a:off x="4640525" y="878678"/>
            <a:ext cx="4312975" cy="2418197"/>
          </a:xfrm>
          <a:prstGeom prst="rect">
            <a:avLst/>
          </a:prstGeom>
          <a:noFill/>
          <a:ln>
            <a:noFill/>
          </a:ln>
        </p:spPr>
      </p:pic>
      <p:pic>
        <p:nvPicPr>
          <p:cNvPr id="115" name="Google Shape;115;p20"/>
          <p:cNvPicPr preferRelativeResize="0"/>
          <p:nvPr/>
        </p:nvPicPr>
        <p:blipFill>
          <a:blip r:embed="rId9">
            <a:alphaModFix/>
          </a:blip>
          <a:stretch>
            <a:fillRect/>
          </a:stretch>
        </p:blipFill>
        <p:spPr>
          <a:xfrm>
            <a:off x="4710434" y="3443674"/>
            <a:ext cx="4153325" cy="159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1" name="Google Shape;121;p21"/>
          <p:cNvPicPr preferRelativeResize="0"/>
          <p:nvPr/>
        </p:nvPicPr>
        <p:blipFill>
          <a:blip r:embed="rId3">
            <a:alphaModFix/>
          </a:blip>
          <a:stretch>
            <a:fillRect/>
          </a:stretch>
        </p:blipFill>
        <p:spPr>
          <a:xfrm>
            <a:off x="141900" y="215875"/>
            <a:ext cx="6924675" cy="657225"/>
          </a:xfrm>
          <a:prstGeom prst="rect">
            <a:avLst/>
          </a:prstGeom>
          <a:noFill/>
          <a:ln>
            <a:noFill/>
          </a:ln>
        </p:spPr>
      </p:pic>
      <p:pic>
        <p:nvPicPr>
          <p:cNvPr id="122" name="Google Shape;122;p21"/>
          <p:cNvPicPr preferRelativeResize="0"/>
          <p:nvPr/>
        </p:nvPicPr>
        <p:blipFill>
          <a:blip r:embed="rId4">
            <a:alphaModFix/>
          </a:blip>
          <a:stretch>
            <a:fillRect/>
          </a:stretch>
        </p:blipFill>
        <p:spPr>
          <a:xfrm>
            <a:off x="152400" y="981373"/>
            <a:ext cx="8839198" cy="1381896"/>
          </a:xfrm>
          <a:prstGeom prst="rect">
            <a:avLst/>
          </a:prstGeom>
          <a:noFill/>
          <a:ln>
            <a:noFill/>
          </a:ln>
        </p:spPr>
      </p:pic>
      <p:pic>
        <p:nvPicPr>
          <p:cNvPr id="123" name="Google Shape;123;p21"/>
          <p:cNvPicPr preferRelativeResize="0"/>
          <p:nvPr/>
        </p:nvPicPr>
        <p:blipFill>
          <a:blip r:embed="rId5">
            <a:alphaModFix/>
          </a:blip>
          <a:stretch>
            <a:fillRect/>
          </a:stretch>
        </p:blipFill>
        <p:spPr>
          <a:xfrm>
            <a:off x="152400" y="2400326"/>
            <a:ext cx="5061350" cy="2475425"/>
          </a:xfrm>
          <a:prstGeom prst="rect">
            <a:avLst/>
          </a:prstGeom>
          <a:noFill/>
          <a:ln>
            <a:noFill/>
          </a:ln>
        </p:spPr>
      </p:pic>
      <p:pic>
        <p:nvPicPr>
          <p:cNvPr id="124" name="Google Shape;124;p21"/>
          <p:cNvPicPr preferRelativeResize="0"/>
          <p:nvPr/>
        </p:nvPicPr>
        <p:blipFill>
          <a:blip r:embed="rId6">
            <a:alphaModFix/>
          </a:blip>
          <a:stretch>
            <a:fillRect/>
          </a:stretch>
        </p:blipFill>
        <p:spPr>
          <a:xfrm>
            <a:off x="152400" y="2471550"/>
            <a:ext cx="8570524" cy="2475425"/>
          </a:xfrm>
          <a:prstGeom prst="rect">
            <a:avLst/>
          </a:prstGeom>
          <a:noFill/>
          <a:ln>
            <a:noFill/>
          </a:ln>
        </p:spPr>
      </p:pic>
      <p:pic>
        <p:nvPicPr>
          <p:cNvPr id="125" name="Google Shape;125;p21"/>
          <p:cNvPicPr preferRelativeResize="0"/>
          <p:nvPr/>
        </p:nvPicPr>
        <p:blipFill>
          <a:blip r:embed="rId7">
            <a:alphaModFix/>
          </a:blip>
          <a:stretch>
            <a:fillRect/>
          </a:stretch>
        </p:blipFill>
        <p:spPr>
          <a:xfrm>
            <a:off x="152400" y="2571750"/>
            <a:ext cx="8426025" cy="230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